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Lst>
  <p:sldSz cx="18288000" cy="10287000"/>
  <p:notesSz cx="6858000" cy="9144000"/>
  <p:embeddedFontLst>
    <p:embeddedFont>
      <p:font typeface="Barlow Light" panose="020B0604020202020204" charset="0"/>
      <p:regular r:id="rId18"/>
    </p:embeddedFont>
    <p:embeddedFont>
      <p:font typeface="Barlow Light Bold" panose="020B0604020202020204" charset="0"/>
      <p:regular r:id="rId19"/>
    </p:embeddedFont>
    <p:embeddedFont>
      <p:font typeface="Barlow Medium" panose="020B0604020202020204" charset="0"/>
      <p:regular r:id="rId20"/>
    </p:embeddedFont>
    <p:embeddedFont>
      <p:font typeface="Barlow Medium Bold" panose="020B0604020202020204" charset="0"/>
      <p:regular r:id="rId21"/>
    </p:embeddedFont>
    <p:embeddedFont>
      <p:font typeface="Calibri" panose="020F0502020204030204" pitchFamily="34" charset="0"/>
      <p:regular r:id="rId22"/>
      <p:bold r:id="rId23"/>
      <p:italic r:id="rId24"/>
      <p:boldItalic r:id="rId25"/>
    </p:embeddedFont>
    <p:embeddedFont>
      <p:font typeface="Open Sans Light"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4663" autoAdjust="0"/>
  </p:normalViewPr>
  <p:slideViewPr>
    <p:cSldViewPr>
      <p:cViewPr varScale="1">
        <p:scale>
          <a:sx n="32" d="100"/>
          <a:sy n="32" d="100"/>
        </p:scale>
        <p:origin x="159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F6C65-2E19-41DB-B7DE-E556C868F014}" type="datetimeFigureOut">
              <a:rPr lang="es-CL" smtClean="0"/>
              <a:t>16-01-2021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AD920D-CD6F-432C-A704-AAA5D0177760}" type="slidenum">
              <a:rPr lang="es-CL" smtClean="0"/>
              <a:t>‹Nº›</a:t>
            </a:fld>
            <a:endParaRPr lang="es-CL"/>
          </a:p>
        </p:txBody>
      </p:sp>
    </p:spTree>
    <p:extLst>
      <p:ext uri="{BB962C8B-B14F-4D97-AF65-F5344CB8AC3E}">
        <p14:creationId xmlns:p14="http://schemas.microsoft.com/office/powerpoint/2010/main" val="883640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Introducción</a:t>
            </a:r>
            <a:r>
              <a:rPr lang="es-ES" dirty="0"/>
              <a:t>: Según las estimaciones de la industria, sólo el 21% de los datos disponibles están presentes en forma estructurada. Los datos se están generando mientras hablamos, mientras </a:t>
            </a:r>
            <a:r>
              <a:rPr lang="es-ES" dirty="0" err="1"/>
              <a:t>twiteamos</a:t>
            </a:r>
            <a:r>
              <a:rPr lang="es-ES" dirty="0"/>
              <a:t>, mientras enviamos mensajes en </a:t>
            </a:r>
            <a:r>
              <a:rPr lang="es-ES" dirty="0" err="1"/>
              <a:t>Whatsapp</a:t>
            </a:r>
            <a:r>
              <a:rPr lang="es-ES" dirty="0"/>
              <a:t> y en varias otras actividades. La mayoría de estos datos existen en forma textual, que es de naturaleza altamente desestructurada.</a:t>
            </a:r>
            <a:endParaRPr lang="es-CL" dirty="0"/>
          </a:p>
          <a:p>
            <a:endParaRPr lang="es-CL" dirty="0"/>
          </a:p>
          <a:p>
            <a:endParaRPr lang="es-CL" dirty="0"/>
          </a:p>
          <a:p>
            <a:r>
              <a:rPr lang="es-CL" b="1" dirty="0"/>
              <a:t>Definición</a:t>
            </a:r>
            <a:r>
              <a:rPr lang="es-CL" dirty="0"/>
              <a:t>: </a:t>
            </a:r>
            <a:r>
              <a:rPr lang="es-ES" dirty="0"/>
              <a:t>En las ciencias informáticas la capacidad para entender y procesar la capacidad de</a:t>
            </a:r>
          </a:p>
          <a:p>
            <a:r>
              <a:rPr lang="es-ES" dirty="0"/>
              <a:t>una máquina de entender a su interlocutor humano(sea cual sea la lengua que emplee) se conoce como</a:t>
            </a:r>
          </a:p>
          <a:p>
            <a:r>
              <a:rPr lang="es-ES" dirty="0"/>
              <a:t>Procesamiento del Lenguaje Natural o NLP por sus siglas en inglés (Natural Lenguaje Processing).</a:t>
            </a:r>
            <a:endParaRPr lang="es-CL" dirty="0"/>
          </a:p>
        </p:txBody>
      </p:sp>
      <p:sp>
        <p:nvSpPr>
          <p:cNvPr id="4" name="Marcador de número de diapositiva 3"/>
          <p:cNvSpPr>
            <a:spLocks noGrp="1"/>
          </p:cNvSpPr>
          <p:nvPr>
            <p:ph type="sldNum" sz="quarter" idx="5"/>
          </p:nvPr>
        </p:nvSpPr>
        <p:spPr/>
        <p:txBody>
          <a:bodyPr/>
          <a:lstStyle/>
          <a:p>
            <a:fld id="{CCAD920D-CD6F-432C-A704-AAA5D0177760}" type="slidenum">
              <a:rPr lang="es-CL" smtClean="0"/>
              <a:t>2</a:t>
            </a:fld>
            <a:endParaRPr lang="es-CL"/>
          </a:p>
        </p:txBody>
      </p:sp>
    </p:spTree>
    <p:extLst>
      <p:ext uri="{BB962C8B-B14F-4D97-AF65-F5344CB8AC3E}">
        <p14:creationId xmlns:p14="http://schemas.microsoft.com/office/powerpoint/2010/main" val="202552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Extracción</a:t>
            </a:r>
            <a:r>
              <a:rPr lang="es-ES" dirty="0"/>
              <a:t>: Es el más simples de los enfoques, que trata las fuentes como un conjunto de frases. </a:t>
            </a:r>
          </a:p>
          <a:p>
            <a:r>
              <a:rPr lang="es-ES" dirty="0"/>
              <a:t>Para llevar a cabo el proceso de extracción, el primer paso es identificar las frases más relevantes de las fuentes. Para proceder en esta fase se pueden utilizar criterios de selección basados en métodos estadísticos y otros tipos de heurísticos durante el tratamiento de la fuente, también puede resultar útil tener en cuenta las colisiones entre diferentes fuentes como indicativo de la bondad de la frase. </a:t>
            </a:r>
          </a:p>
          <a:p>
            <a:r>
              <a:rPr lang="es-ES" dirty="0"/>
              <a:t>En segundo lugar y a partir de los fragmentos extraídos previamente, hay que generar un resumen procurando perder la menor cantidad de información posible y evitando la redundancia. Por último, pueden aplicarse tratamientos posteriores al resumen para conseguir un texto coherente y bien cohesionado, uniendo los diferentes fragmentos o completando frases que puedan haber quedado incompletas. </a:t>
            </a:r>
          </a:p>
          <a:p>
            <a:endParaRPr lang="es-ES" dirty="0"/>
          </a:p>
          <a:p>
            <a:r>
              <a:rPr lang="es-ES" b="1" dirty="0" err="1"/>
              <a:t>Sintesis</a:t>
            </a:r>
            <a:r>
              <a:rPr lang="es-ES" dirty="0" err="1"/>
              <a:t>:</a:t>
            </a:r>
            <a:r>
              <a:rPr lang="es-ES" b="0" i="0" dirty="0" err="1">
                <a:solidFill>
                  <a:srgbClr val="444444"/>
                </a:solidFill>
                <a:effectLst/>
                <a:latin typeface="Roboto"/>
              </a:rPr>
              <a:t>El</a:t>
            </a:r>
            <a:r>
              <a:rPr lang="es-ES" b="0" i="0" dirty="0">
                <a:solidFill>
                  <a:srgbClr val="444444"/>
                </a:solidFill>
                <a:effectLst/>
                <a:latin typeface="Roboto"/>
              </a:rPr>
              <a:t> resumen de texto en Machine </a:t>
            </a:r>
            <a:r>
              <a:rPr lang="es-ES" b="0" i="0" dirty="0" err="1">
                <a:solidFill>
                  <a:srgbClr val="444444"/>
                </a:solidFill>
                <a:effectLst/>
                <a:latin typeface="Roboto"/>
              </a:rPr>
              <a:t>Learning</a:t>
            </a:r>
            <a:r>
              <a:rPr lang="es-ES" b="0" i="0" dirty="0">
                <a:solidFill>
                  <a:srgbClr val="444444"/>
                </a:solidFill>
                <a:effectLst/>
                <a:latin typeface="Roboto"/>
              </a:rPr>
              <a:t> extractivo implica extraer frases clave del documento de origen y combinarlas para hacer un resumen. La extracción se realiza de acuerdo con la métrica definida sin realizar ningún cambio en los textos.</a:t>
            </a:r>
            <a:endParaRPr lang="es-ES" dirty="0"/>
          </a:p>
        </p:txBody>
      </p:sp>
      <p:sp>
        <p:nvSpPr>
          <p:cNvPr id="4" name="Marcador de número de diapositiva 3"/>
          <p:cNvSpPr>
            <a:spLocks noGrp="1"/>
          </p:cNvSpPr>
          <p:nvPr>
            <p:ph type="sldNum" sz="quarter" idx="5"/>
          </p:nvPr>
        </p:nvSpPr>
        <p:spPr/>
        <p:txBody>
          <a:bodyPr/>
          <a:lstStyle/>
          <a:p>
            <a:fld id="{CCAD920D-CD6F-432C-A704-AAA5D0177760}" type="slidenum">
              <a:rPr lang="es-CL" smtClean="0"/>
              <a:t>4</a:t>
            </a:fld>
            <a:endParaRPr lang="es-CL"/>
          </a:p>
        </p:txBody>
      </p:sp>
    </p:spTree>
    <p:extLst>
      <p:ext uri="{BB962C8B-B14F-4D97-AF65-F5344CB8AC3E}">
        <p14:creationId xmlns:p14="http://schemas.microsoft.com/office/powerpoint/2010/main" val="117715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método abstractivo produce un resumen con palabras, frases y oraciones nuevas e innovadoras.</a:t>
            </a:r>
          </a:p>
          <a:p>
            <a:r>
              <a:rPr lang="es-ES" dirty="0"/>
              <a:t>Los resúmenes por abstracción suponen un reto mucho mayor que el de los resúmenes por extracción, ya que las técnicas de tratamiento del lenguaje natural empleadas en estos son mucho más sofisticadas. Esto es debido a que los resúmenes por abstracción no se limitan a extraer fragmentos relevantes de un texto, sino que analizan el texto con mayor profundidad para poder comprenderlo y poder generar un nuevo resumen a partir de la información analizada de la fuente.</a:t>
            </a:r>
          </a:p>
          <a:p>
            <a:endParaRPr lang="es-ES" dirty="0"/>
          </a:p>
          <a:p>
            <a:r>
              <a:rPr lang="es-ES" dirty="0"/>
              <a:t>Si la idea es comprender el texto de forma más profunda, esto  ya hace que el problema sea más difícil, a esto se le añade la dificultad de generar texto desde cero a partir de una base de conocimiento. </a:t>
            </a:r>
          </a:p>
          <a:p>
            <a:r>
              <a:rPr lang="es-ES" dirty="0"/>
              <a:t>El resumen por abstracción es por lo tanto similar al método que emplearía un ser humano para hacer un resumen propio de un texto, y la dificultad de reproducir ese método por un ordenador es lo que hace que los métodos de extracción sean los que han conseguido avances mas significativos.</a:t>
            </a:r>
          </a:p>
          <a:p>
            <a:endParaRPr lang="es-CL" dirty="0"/>
          </a:p>
        </p:txBody>
      </p:sp>
      <p:sp>
        <p:nvSpPr>
          <p:cNvPr id="4" name="Marcador de número de diapositiva 3"/>
          <p:cNvSpPr>
            <a:spLocks noGrp="1"/>
          </p:cNvSpPr>
          <p:nvPr>
            <p:ph type="sldNum" sz="quarter" idx="5"/>
          </p:nvPr>
        </p:nvSpPr>
        <p:spPr/>
        <p:txBody>
          <a:bodyPr/>
          <a:lstStyle/>
          <a:p>
            <a:fld id="{CCAD920D-CD6F-432C-A704-AAA5D0177760}" type="slidenum">
              <a:rPr lang="es-CL" smtClean="0"/>
              <a:t>5</a:t>
            </a:fld>
            <a:endParaRPr lang="es-CL"/>
          </a:p>
        </p:txBody>
      </p:sp>
    </p:spTree>
    <p:extLst>
      <p:ext uri="{BB962C8B-B14F-4D97-AF65-F5344CB8AC3E}">
        <p14:creationId xmlns:p14="http://schemas.microsoft.com/office/powerpoint/2010/main" val="2674240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CCAD920D-CD6F-432C-A704-AAA5D0177760}" type="slidenum">
              <a:rPr lang="es-CL" smtClean="0"/>
              <a:t>6</a:t>
            </a:fld>
            <a:endParaRPr lang="es-CL"/>
          </a:p>
        </p:txBody>
      </p:sp>
    </p:spTree>
    <p:extLst>
      <p:ext uri="{BB962C8B-B14F-4D97-AF65-F5344CB8AC3E}">
        <p14:creationId xmlns:p14="http://schemas.microsoft.com/office/powerpoint/2010/main" val="143294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una técnica que utiliza procesos estadísticos para extraer y representar los significados de las palabras. Los significados son representados en términos de su semejanza con otras palabras en un extenso corpus de documentos.</a:t>
            </a:r>
          </a:p>
          <a:p>
            <a:r>
              <a:rPr lang="es-ES" dirty="0"/>
              <a:t>La ventaja práctica del LSA sobre otros tipos de mediciones es que va más allá de las similitudes léxicas tales como silla/sillas o correr/corrió, y en el mismo sentido es capaz de evaluar la similitud semántica entre términos tales como silla/mesa, mesa/madera y madera/bosque. De este modo, el Análisis Semántico Latente no solo indica que dos términos están relacionados, sino que también señala cuán similares son.</a:t>
            </a:r>
          </a:p>
          <a:p>
            <a:endParaRPr lang="es-ES" dirty="0"/>
          </a:p>
          <a:p>
            <a:r>
              <a:rPr lang="es-ES" dirty="0"/>
              <a:t>El LSA comienza procesando un texto de grandes dimensiones. Este texto contiene miles de párrafos y frases y es conocido como corpus lingüístico. El corpus se representa en una matriz cuyas filas contiene todos los términos distintos del corpus (palabras). De este modo, la matriz contiene sencillamente el número de veces que cada término aparece en un documento. Sobre esta matriz de frecuencias se efectúa una ponderación con el objeto de restar importancia a las palabras excesivamente frecuentes y aumentarla a las palabras moderadamente infrecuentes. La razón de esta ponderación es sencilla: las palabras demasiado frecuentes no sirven para discriminar bien la información importante del párrafo y las moderadamente infrecuentes sí. El siguiente paso es someter 16 esta matriz ponderada a un algoritmo llamado Descomposición en Valores Singulares. SVD es una técnica de reducción de dimensiones.</a:t>
            </a:r>
          </a:p>
        </p:txBody>
      </p:sp>
      <p:sp>
        <p:nvSpPr>
          <p:cNvPr id="4" name="Marcador de número de diapositiva 3"/>
          <p:cNvSpPr>
            <a:spLocks noGrp="1"/>
          </p:cNvSpPr>
          <p:nvPr>
            <p:ph type="sldNum" sz="quarter" idx="5"/>
          </p:nvPr>
        </p:nvSpPr>
        <p:spPr/>
        <p:txBody>
          <a:bodyPr/>
          <a:lstStyle/>
          <a:p>
            <a:fld id="{CCAD920D-CD6F-432C-A704-AAA5D0177760}" type="slidenum">
              <a:rPr lang="es-CL" smtClean="0"/>
              <a:t>7</a:t>
            </a:fld>
            <a:endParaRPr lang="es-CL"/>
          </a:p>
        </p:txBody>
      </p:sp>
    </p:spTree>
    <p:extLst>
      <p:ext uri="{BB962C8B-B14F-4D97-AF65-F5344CB8AC3E}">
        <p14:creationId xmlns:p14="http://schemas.microsoft.com/office/powerpoint/2010/main" val="2164100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 un sistema de resúmenes automático no supervisado basado en grafos y el cual está inspirado tanto en técnicas de PageRank, o sea: Ranking Léxico.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 basa en la idea de que la importancia de una frase depende de la similitud que esta tenga con el resto de oraciones del texto.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 basa en los cálculos del coseno para calcular la similitud entre dos frases. Dos frases están conectadas si el coseno de la similitud entre ambas es superior a cierto umbral. Para la selección de las frases que forman parte del resumen, busca cuáles son los nodos –oraciones– más centrales del texto; es por ello que existen diversas medidas de centralidad las cuales pasaremos a comentar:</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Centralidad basada en el grado:</a:t>
            </a:r>
            <a:r>
              <a:rPr lang="es-ES" dirty="0"/>
              <a:t> Donde la importancia de una frase depende del número de conexiones que esta tenga con el resto de nodos.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Centralidad basada en vectores propios: </a:t>
            </a:r>
            <a:r>
              <a:rPr lang="es-ES" dirty="0"/>
              <a:t>Pondera cada una de las conexiones con la importancia del nodo con el que se conecta; por ello un nodo será más importante cuanto mayor sea el valor de los nodos a los que se conecta.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Entonces: este método tiende a seleccionar oraciones que tengan más términos centrales en común con los documentos y todos los rasgos se consideran de igual manera.</a:t>
            </a:r>
            <a:endParaRPr lang="es-CL" dirty="0"/>
          </a:p>
          <a:p>
            <a:endParaRPr lang="es-CL" dirty="0"/>
          </a:p>
        </p:txBody>
      </p:sp>
      <p:sp>
        <p:nvSpPr>
          <p:cNvPr id="4" name="Marcador de número de diapositiva 3"/>
          <p:cNvSpPr>
            <a:spLocks noGrp="1"/>
          </p:cNvSpPr>
          <p:nvPr>
            <p:ph type="sldNum" sz="quarter" idx="5"/>
          </p:nvPr>
        </p:nvSpPr>
        <p:spPr/>
        <p:txBody>
          <a:bodyPr/>
          <a:lstStyle/>
          <a:p>
            <a:fld id="{CCAD920D-CD6F-432C-A704-AAA5D0177760}" type="slidenum">
              <a:rPr lang="es-CL" smtClean="0"/>
              <a:t>8</a:t>
            </a:fld>
            <a:endParaRPr lang="es-CL"/>
          </a:p>
        </p:txBody>
      </p:sp>
    </p:spTree>
    <p:extLst>
      <p:ext uri="{BB962C8B-B14F-4D97-AF65-F5344CB8AC3E}">
        <p14:creationId xmlns:p14="http://schemas.microsoft.com/office/powerpoint/2010/main" val="3144987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CCAD920D-CD6F-432C-A704-AAA5D0177760}" type="slidenum">
              <a:rPr lang="es-CL" smtClean="0"/>
              <a:t>9</a:t>
            </a:fld>
            <a:endParaRPr lang="es-CL"/>
          </a:p>
        </p:txBody>
      </p:sp>
    </p:spTree>
    <p:extLst>
      <p:ext uri="{BB962C8B-B14F-4D97-AF65-F5344CB8AC3E}">
        <p14:creationId xmlns:p14="http://schemas.microsoft.com/office/powerpoint/2010/main" val="1270597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CCAD920D-CD6F-432C-A704-AAA5D0177760}" type="slidenum">
              <a:rPr lang="es-CL" smtClean="0"/>
              <a:t>10</a:t>
            </a:fld>
            <a:endParaRPr lang="es-CL"/>
          </a:p>
        </p:txBody>
      </p:sp>
    </p:spTree>
    <p:extLst>
      <p:ext uri="{BB962C8B-B14F-4D97-AF65-F5344CB8AC3E}">
        <p14:creationId xmlns:p14="http://schemas.microsoft.com/office/powerpoint/2010/main" val="195021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AD4D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blip>
          <a:srcRect l="27626" r="31581"/>
          <a:stretch>
            <a:fillRect/>
          </a:stretch>
        </p:blipFill>
        <p:spPr>
          <a:xfrm>
            <a:off x="0" y="0"/>
            <a:ext cx="6286500" cy="10287000"/>
          </a:xfrm>
          <a:prstGeom prst="rect">
            <a:avLst/>
          </a:prstGeom>
        </p:spPr>
      </p:pic>
      <p:grpSp>
        <p:nvGrpSpPr>
          <p:cNvPr id="3" name="Group 3"/>
          <p:cNvGrpSpPr/>
          <p:nvPr/>
        </p:nvGrpSpPr>
        <p:grpSpPr>
          <a:xfrm>
            <a:off x="6868620" y="3429000"/>
            <a:ext cx="10975692" cy="3429000"/>
            <a:chOff x="0" y="0"/>
            <a:chExt cx="14634256" cy="4572000"/>
          </a:xfrm>
        </p:grpSpPr>
        <p:sp>
          <p:nvSpPr>
            <p:cNvPr id="4" name="TextBox 4"/>
            <p:cNvSpPr txBox="1"/>
            <p:nvPr/>
          </p:nvSpPr>
          <p:spPr>
            <a:xfrm>
              <a:off x="0" y="3962188"/>
              <a:ext cx="14634256" cy="609812"/>
            </a:xfrm>
            <a:prstGeom prst="rect">
              <a:avLst/>
            </a:prstGeom>
          </p:spPr>
          <p:txBody>
            <a:bodyPr lIns="0" tIns="0" rIns="0" bIns="0" rtlCol="0" anchor="t">
              <a:spAutoFit/>
            </a:bodyPr>
            <a:lstStyle/>
            <a:p>
              <a:pPr>
                <a:lnSpc>
                  <a:spcPts val="3520"/>
                </a:lnSpc>
              </a:pPr>
              <a:r>
                <a:rPr lang="en-US" sz="3200">
                  <a:solidFill>
                    <a:srgbClr val="272523"/>
                  </a:solidFill>
                  <a:latin typeface="Barlow Light"/>
                </a:rPr>
                <a:t>PROCESAMIENTO DE LENGUAJE NATURAL</a:t>
              </a:r>
            </a:p>
          </p:txBody>
        </p:sp>
        <p:sp>
          <p:nvSpPr>
            <p:cNvPr id="5" name="TextBox 5"/>
            <p:cNvSpPr txBox="1"/>
            <p:nvPr/>
          </p:nvSpPr>
          <p:spPr>
            <a:xfrm>
              <a:off x="0" y="85725"/>
              <a:ext cx="14634256" cy="3339888"/>
            </a:xfrm>
            <a:prstGeom prst="rect">
              <a:avLst/>
            </a:prstGeom>
          </p:spPr>
          <p:txBody>
            <a:bodyPr lIns="0" tIns="0" rIns="0" bIns="0" rtlCol="0" anchor="t">
              <a:spAutoFit/>
            </a:bodyPr>
            <a:lstStyle/>
            <a:p>
              <a:pPr>
                <a:lnSpc>
                  <a:spcPts val="9680"/>
                </a:lnSpc>
              </a:pPr>
              <a:r>
                <a:rPr lang="en-US" sz="8800" spc="439" dirty="0">
                  <a:solidFill>
                    <a:srgbClr val="FFFFFF"/>
                  </a:solidFill>
                  <a:latin typeface="Barlow Medium"/>
                </a:rPr>
                <a:t>NLP &gt; APLICADO A PROYECTOS DE LEY</a:t>
              </a:r>
            </a:p>
          </p:txBody>
        </p:sp>
      </p:grpSp>
      <p:sp>
        <p:nvSpPr>
          <p:cNvPr id="6" name="TextBox 6"/>
          <p:cNvSpPr txBox="1"/>
          <p:nvPr/>
        </p:nvSpPr>
        <p:spPr>
          <a:xfrm>
            <a:off x="11623834" y="7668724"/>
            <a:ext cx="5163592" cy="1180465"/>
          </a:xfrm>
          <a:prstGeom prst="rect">
            <a:avLst/>
          </a:prstGeom>
        </p:spPr>
        <p:txBody>
          <a:bodyPr lIns="0" tIns="0" rIns="0" bIns="0" rtlCol="0" anchor="t">
            <a:spAutoFit/>
          </a:bodyPr>
          <a:lstStyle/>
          <a:p>
            <a:pPr algn="ctr">
              <a:lnSpc>
                <a:spcPts val="4759"/>
              </a:lnSpc>
            </a:pPr>
            <a:r>
              <a:rPr lang="en-US" sz="3400">
                <a:solidFill>
                  <a:srgbClr val="000000"/>
                </a:solidFill>
                <a:latin typeface="Open Sans Light"/>
              </a:rPr>
              <a:t>Profesor: Jorge Castillo</a:t>
            </a:r>
          </a:p>
          <a:p>
            <a:pPr algn="ctr">
              <a:lnSpc>
                <a:spcPts val="4759"/>
              </a:lnSpc>
            </a:pPr>
            <a:r>
              <a:rPr lang="en-US" sz="3399">
                <a:solidFill>
                  <a:srgbClr val="000000"/>
                </a:solidFill>
                <a:latin typeface="Open Sans Light"/>
              </a:rPr>
              <a:t>Estudiante: Gustavo Lobos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523"/>
        </a:solidFill>
        <a:effectLst/>
      </p:bgPr>
    </p:bg>
    <p:spTree>
      <p:nvGrpSpPr>
        <p:cNvPr id="1" name=""/>
        <p:cNvGrpSpPr/>
        <p:nvPr/>
      </p:nvGrpSpPr>
      <p:grpSpPr>
        <a:xfrm>
          <a:off x="0" y="0"/>
          <a:ext cx="0" cy="0"/>
          <a:chOff x="0" y="0"/>
          <a:chExt cx="0" cy="0"/>
        </a:xfrm>
      </p:grpSpPr>
      <p:sp>
        <p:nvSpPr>
          <p:cNvPr id="2" name="TextBox 2"/>
          <p:cNvSpPr txBox="1"/>
          <p:nvPr/>
        </p:nvSpPr>
        <p:spPr>
          <a:xfrm>
            <a:off x="11258550" y="8919210"/>
            <a:ext cx="6000750" cy="582930"/>
          </a:xfrm>
          <a:prstGeom prst="rect">
            <a:avLst/>
          </a:prstGeom>
        </p:spPr>
        <p:txBody>
          <a:bodyPr lIns="0" tIns="0" rIns="0" bIns="0" rtlCol="0" anchor="t">
            <a:spAutoFit/>
          </a:bodyPr>
          <a:lstStyle/>
          <a:p>
            <a:pPr algn="ctr">
              <a:lnSpc>
                <a:spcPts val="4800"/>
              </a:lnSpc>
            </a:pPr>
            <a:r>
              <a:rPr lang="en-US" sz="3200" spc="320">
                <a:solidFill>
                  <a:srgbClr val="FFFFFF"/>
                </a:solidFill>
                <a:latin typeface="Barlow Medium"/>
              </a:rPr>
              <a:t>PLN</a:t>
            </a:r>
          </a:p>
        </p:txBody>
      </p:sp>
      <p:sp>
        <p:nvSpPr>
          <p:cNvPr id="3" name="AutoShape 3"/>
          <p:cNvSpPr/>
          <p:nvPr/>
        </p:nvSpPr>
        <p:spPr>
          <a:xfrm>
            <a:off x="-571500" y="0"/>
            <a:ext cx="2057400" cy="10287000"/>
          </a:xfrm>
          <a:prstGeom prst="rect">
            <a:avLst/>
          </a:prstGeom>
          <a:solidFill>
            <a:srgbClr val="BAD4DB">
              <a:alpha val="80000"/>
            </a:srgbClr>
          </a:solidFill>
        </p:spPr>
      </p:sp>
      <p:sp>
        <p:nvSpPr>
          <p:cNvPr id="4" name="TextBox 4"/>
          <p:cNvSpPr txBox="1"/>
          <p:nvPr/>
        </p:nvSpPr>
        <p:spPr>
          <a:xfrm>
            <a:off x="1581150" y="374650"/>
            <a:ext cx="15678150" cy="2273300"/>
          </a:xfrm>
          <a:prstGeom prst="rect">
            <a:avLst/>
          </a:prstGeom>
        </p:spPr>
        <p:txBody>
          <a:bodyPr lIns="0" tIns="0" rIns="0" bIns="0" rtlCol="0" anchor="t">
            <a:spAutoFit/>
          </a:bodyPr>
          <a:lstStyle/>
          <a:p>
            <a:pPr>
              <a:lnSpc>
                <a:spcPts val="8800"/>
              </a:lnSpc>
            </a:pPr>
            <a:r>
              <a:rPr lang="en-US" sz="8000">
                <a:solidFill>
                  <a:srgbClr val="FFFFFF"/>
                </a:solidFill>
                <a:latin typeface="Barlow Medium"/>
              </a:rPr>
              <a:t>Resumen del Proyecto de Ley usando LSA</a:t>
            </a:r>
          </a:p>
        </p:txBody>
      </p:sp>
      <p:grpSp>
        <p:nvGrpSpPr>
          <p:cNvPr id="5" name="Group 5"/>
          <p:cNvGrpSpPr/>
          <p:nvPr/>
        </p:nvGrpSpPr>
        <p:grpSpPr>
          <a:xfrm>
            <a:off x="16847820" y="1028700"/>
            <a:ext cx="822960" cy="5467350"/>
            <a:chOff x="0" y="0"/>
            <a:chExt cx="1097280" cy="7289800"/>
          </a:xfrm>
        </p:grpSpPr>
        <p:sp>
          <p:nvSpPr>
            <p:cNvPr id="6" name="AutoShape 6"/>
            <p:cNvSpPr/>
            <p:nvPr/>
          </p:nvSpPr>
          <p:spPr>
            <a:xfrm rot="-5400000">
              <a:off x="-137160" y="646853"/>
              <a:ext cx="1371600" cy="77893"/>
            </a:xfrm>
            <a:prstGeom prst="rect">
              <a:avLst/>
            </a:prstGeom>
            <a:solidFill>
              <a:srgbClr val="BAD4DB"/>
            </a:solidFill>
          </p:spPr>
        </p:sp>
        <p:sp>
          <p:nvSpPr>
            <p:cNvPr id="7" name="TextBox 7"/>
            <p:cNvSpPr txBox="1"/>
            <p:nvPr/>
          </p:nvSpPr>
          <p:spPr>
            <a:xfrm rot="-5400000">
              <a:off x="-2199322" y="3993198"/>
              <a:ext cx="5410200" cy="1183005"/>
            </a:xfrm>
            <a:prstGeom prst="rect">
              <a:avLst/>
            </a:prstGeom>
          </p:spPr>
          <p:txBody>
            <a:bodyPr lIns="0" tIns="0" rIns="0" bIns="0" rtlCol="0" anchor="t">
              <a:spAutoFit/>
            </a:bodyPr>
            <a:lstStyle/>
            <a:p>
              <a:pPr algn="r">
                <a:lnSpc>
                  <a:spcPts val="3600"/>
                </a:lnSpc>
              </a:pPr>
              <a:r>
                <a:rPr lang="en-US" sz="2400" spc="360">
                  <a:solidFill>
                    <a:srgbClr val="FFFFFF"/>
                  </a:solidFill>
                  <a:latin typeface="Barlow Light"/>
                </a:rPr>
                <a:t>UNIVERSIDAD DEL DESARROLLO </a:t>
              </a:r>
            </a:p>
          </p:txBody>
        </p:sp>
      </p:grpSp>
      <p:sp>
        <p:nvSpPr>
          <p:cNvPr id="8" name="TextBox 8"/>
          <p:cNvSpPr txBox="1"/>
          <p:nvPr/>
        </p:nvSpPr>
        <p:spPr>
          <a:xfrm>
            <a:off x="1752865" y="2949893"/>
            <a:ext cx="14935412" cy="7294305"/>
          </a:xfrm>
          <a:prstGeom prst="rect">
            <a:avLst/>
          </a:prstGeom>
        </p:spPr>
        <p:txBody>
          <a:bodyPr wrap="square" lIns="0" tIns="0" rIns="0" bIns="0" rtlCol="0" anchor="t">
            <a:spAutoFit/>
          </a:bodyPr>
          <a:lstStyle/>
          <a:p>
            <a:pPr marL="690881" lvl="1" indent="-345440">
              <a:lnSpc>
                <a:spcPts val="4800"/>
              </a:lnSpc>
              <a:buFont typeface="Arial"/>
              <a:buChar char="•"/>
            </a:pPr>
            <a:r>
              <a:rPr lang="es-ES" sz="2400" dirty="0">
                <a:solidFill>
                  <a:srgbClr val="FFFFFF"/>
                </a:solidFill>
                <a:latin typeface="Barlow Light"/>
              </a:rPr>
              <a:t>Que según la OMS la pandemia del nuevo Coronavirus COVID-19 es una emergencia sanitaria y social mundial, que requiere una acción efectiva e inmediata de los gobiernos, las personas y las empresas.</a:t>
            </a:r>
            <a:endParaRPr lang="en-US" sz="2400" dirty="0">
              <a:solidFill>
                <a:srgbClr val="FFFFFF"/>
              </a:solidFill>
              <a:latin typeface="Barlow Light"/>
            </a:endParaRPr>
          </a:p>
          <a:p>
            <a:pPr>
              <a:lnSpc>
                <a:spcPts val="4800"/>
              </a:lnSpc>
            </a:pPr>
            <a:endParaRPr lang="en-US" sz="2400" dirty="0">
              <a:solidFill>
                <a:srgbClr val="FFFFFF"/>
              </a:solidFill>
              <a:latin typeface="Barlow Light"/>
            </a:endParaRPr>
          </a:p>
          <a:p>
            <a:pPr marL="690881" lvl="1" indent="-345440">
              <a:lnSpc>
                <a:spcPts val="4800"/>
              </a:lnSpc>
              <a:buFont typeface="Arial"/>
              <a:buChar char="•"/>
            </a:pPr>
            <a:r>
              <a:rPr lang="es-ES" sz="2400" dirty="0">
                <a:solidFill>
                  <a:srgbClr val="FFFFFF"/>
                </a:solidFill>
                <a:latin typeface="Barlow Light"/>
              </a:rPr>
              <a:t>Que el sistema educativo oficial brinda atención en educación preescolar, básica y media a 6.928.742 niños, niñas y adolescentes, quienes con ocasión de las medidas adoptadas para prevenir la propagación del Coronavirus CQVID-19, deberán ser atendidos a través de estrategias pedagógicas flexibles coordinadas con las 96 Secretarías de Educación certificadas.</a:t>
            </a:r>
            <a:endParaRPr lang="en-US" sz="2400" dirty="0">
              <a:solidFill>
                <a:srgbClr val="FFFFFF"/>
              </a:solidFill>
              <a:latin typeface="Barlow Light"/>
            </a:endParaRPr>
          </a:p>
          <a:p>
            <a:pPr marL="345441" lvl="1">
              <a:lnSpc>
                <a:spcPts val="4800"/>
              </a:lnSpc>
            </a:pPr>
            <a:endParaRPr lang="en-US" sz="2400" dirty="0">
              <a:solidFill>
                <a:srgbClr val="FFFFFF"/>
              </a:solidFill>
              <a:latin typeface="Barlow Light"/>
            </a:endParaRPr>
          </a:p>
          <a:p>
            <a:pPr marL="690880" lvl="1" indent="-345440">
              <a:lnSpc>
                <a:spcPts val="4800"/>
              </a:lnSpc>
              <a:buFont typeface="Arial"/>
              <a:buChar char="•"/>
            </a:pPr>
            <a:r>
              <a:rPr lang="en-US" sz="2400" dirty="0">
                <a:solidFill>
                  <a:srgbClr val="FFFFFF"/>
                </a:solidFill>
                <a:latin typeface="Barlow Light"/>
              </a:rPr>
              <a:t>(861), Cundinamarca (60), Antioquia (209), Valle del Cauca (250), Bolívar (63), Atlántico (63), Magdalena (14), Cesar (17), Norte de Santander (26), Santander (14), Cauca (14), Caldas (16), Risaralda (44), Quindío (34), Huila (34), </a:t>
            </a:r>
            <a:r>
              <a:rPr lang="en-US" sz="2400" dirty="0" err="1">
                <a:solidFill>
                  <a:srgbClr val="FFFFFF"/>
                </a:solidFill>
                <a:latin typeface="Barlow Light"/>
              </a:rPr>
              <a:t>Tolíma</a:t>
            </a:r>
            <a:r>
              <a:rPr lang="en-US" sz="2400" dirty="0">
                <a:solidFill>
                  <a:srgbClr val="FFFFFF"/>
                </a:solidFill>
                <a:latin typeface="Barlow Light"/>
              </a:rPr>
              <a:t> (15), Meta (14), Casanare (2), San Andrés y Providencia (2), Nariño (7), Boyacá (13), Córdoba (7), Sucre (1) y La Guajira (1).</a:t>
            </a:r>
            <a:endParaRPr lang="en-US" sz="3600" dirty="0">
              <a:solidFill>
                <a:srgbClr val="FFFFFF"/>
              </a:solidFill>
              <a:latin typeface="Barlow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72523"/>
        </a:solidFill>
        <a:effectLst/>
      </p:bgPr>
    </p:bg>
    <p:spTree>
      <p:nvGrpSpPr>
        <p:cNvPr id="1" name=""/>
        <p:cNvGrpSpPr/>
        <p:nvPr/>
      </p:nvGrpSpPr>
      <p:grpSpPr>
        <a:xfrm>
          <a:off x="0" y="0"/>
          <a:ext cx="0" cy="0"/>
          <a:chOff x="0" y="0"/>
          <a:chExt cx="0" cy="0"/>
        </a:xfrm>
      </p:grpSpPr>
      <p:sp>
        <p:nvSpPr>
          <p:cNvPr id="2" name="TextBox 2"/>
          <p:cNvSpPr txBox="1"/>
          <p:nvPr/>
        </p:nvSpPr>
        <p:spPr>
          <a:xfrm>
            <a:off x="11258550" y="8919210"/>
            <a:ext cx="6000750" cy="582930"/>
          </a:xfrm>
          <a:prstGeom prst="rect">
            <a:avLst/>
          </a:prstGeom>
        </p:spPr>
        <p:txBody>
          <a:bodyPr lIns="0" tIns="0" rIns="0" bIns="0" rtlCol="0" anchor="t">
            <a:spAutoFit/>
          </a:bodyPr>
          <a:lstStyle/>
          <a:p>
            <a:pPr algn="ctr">
              <a:lnSpc>
                <a:spcPts val="4800"/>
              </a:lnSpc>
            </a:pPr>
            <a:r>
              <a:rPr lang="en-US" sz="3200" spc="320">
                <a:solidFill>
                  <a:srgbClr val="FFFFFF"/>
                </a:solidFill>
                <a:latin typeface="Barlow Medium"/>
              </a:rPr>
              <a:t>PLN</a:t>
            </a:r>
          </a:p>
        </p:txBody>
      </p:sp>
      <p:sp>
        <p:nvSpPr>
          <p:cNvPr id="3" name="AutoShape 3"/>
          <p:cNvSpPr/>
          <p:nvPr/>
        </p:nvSpPr>
        <p:spPr>
          <a:xfrm>
            <a:off x="-571500" y="0"/>
            <a:ext cx="2057400" cy="10287000"/>
          </a:xfrm>
          <a:prstGeom prst="rect">
            <a:avLst/>
          </a:prstGeom>
          <a:solidFill>
            <a:srgbClr val="BAD4DB">
              <a:alpha val="80000"/>
            </a:srgbClr>
          </a:solidFill>
        </p:spPr>
      </p:sp>
      <p:sp>
        <p:nvSpPr>
          <p:cNvPr id="4" name="TextBox 4"/>
          <p:cNvSpPr txBox="1"/>
          <p:nvPr/>
        </p:nvSpPr>
        <p:spPr>
          <a:xfrm>
            <a:off x="1581150" y="374650"/>
            <a:ext cx="15678150" cy="2273300"/>
          </a:xfrm>
          <a:prstGeom prst="rect">
            <a:avLst/>
          </a:prstGeom>
        </p:spPr>
        <p:txBody>
          <a:bodyPr lIns="0" tIns="0" rIns="0" bIns="0" rtlCol="0" anchor="t">
            <a:spAutoFit/>
          </a:bodyPr>
          <a:lstStyle/>
          <a:p>
            <a:pPr>
              <a:lnSpc>
                <a:spcPts val="8800"/>
              </a:lnSpc>
            </a:pPr>
            <a:r>
              <a:rPr lang="en-US" sz="8000">
                <a:solidFill>
                  <a:srgbClr val="FFFFFF"/>
                </a:solidFill>
                <a:latin typeface="Barlow Medium"/>
              </a:rPr>
              <a:t>Resumen del Proyecto de Ley usando LEXRANK</a:t>
            </a:r>
          </a:p>
        </p:txBody>
      </p:sp>
      <p:sp>
        <p:nvSpPr>
          <p:cNvPr id="5" name="AutoShape 5"/>
          <p:cNvSpPr/>
          <p:nvPr/>
        </p:nvSpPr>
        <p:spPr>
          <a:xfrm rot="-5400000">
            <a:off x="16744950" y="1513840"/>
            <a:ext cx="1028700" cy="58420"/>
          </a:xfrm>
          <a:prstGeom prst="rect">
            <a:avLst/>
          </a:prstGeom>
          <a:solidFill>
            <a:srgbClr val="BAD4DB"/>
          </a:solidFill>
        </p:spPr>
      </p:sp>
      <p:sp>
        <p:nvSpPr>
          <p:cNvPr id="6" name="TextBox 6"/>
          <p:cNvSpPr txBox="1"/>
          <p:nvPr/>
        </p:nvSpPr>
        <p:spPr>
          <a:xfrm>
            <a:off x="1752865" y="2791778"/>
            <a:ext cx="15506435" cy="7332777"/>
          </a:xfrm>
          <a:prstGeom prst="rect">
            <a:avLst/>
          </a:prstGeom>
        </p:spPr>
        <p:txBody>
          <a:bodyPr lIns="0" tIns="0" rIns="0" bIns="0" rtlCol="0" anchor="t">
            <a:spAutoFit/>
          </a:bodyPr>
          <a:lstStyle/>
          <a:p>
            <a:pPr marL="518160" lvl="1" indent="-259080">
              <a:lnSpc>
                <a:spcPts val="3600"/>
              </a:lnSpc>
              <a:buFont typeface="Arial"/>
              <a:buChar char="•"/>
            </a:pPr>
            <a:r>
              <a:rPr lang="es-ES" sz="2400" dirty="0">
                <a:solidFill>
                  <a:srgbClr val="FFFFFF"/>
                </a:solidFill>
                <a:latin typeface="Barlow Light"/>
              </a:rPr>
              <a:t>Que mediante Resolución 385 del 12 de marzo de 2020, el ministro de Salud y Protección Social, de acuerdo con lo establecido en el artículo 69 de la Ley 1753 de 2015, declaró el estado de emergencia sanitaria por causa del nuevo Coronavirus COVID-19 en todo el territorio nacional hasta el 30 de mayo de 2020 y, en virtud de la misma, adoptó una serie de medidas con el objeto de prevenir y controlar la propagación del COVID-19 y mitigar sus efectos.</a:t>
            </a:r>
            <a:endParaRPr lang="en-US" sz="2400" dirty="0">
              <a:solidFill>
                <a:srgbClr val="FFFFFF"/>
              </a:solidFill>
              <a:latin typeface="Barlow Light"/>
            </a:endParaRPr>
          </a:p>
          <a:p>
            <a:pPr>
              <a:lnSpc>
                <a:spcPts val="3600"/>
              </a:lnSpc>
            </a:pPr>
            <a:endParaRPr lang="en-US" sz="2400" dirty="0">
              <a:solidFill>
                <a:srgbClr val="FFFFFF"/>
              </a:solidFill>
              <a:latin typeface="Barlow Light"/>
            </a:endParaRPr>
          </a:p>
          <a:p>
            <a:pPr marL="518160" lvl="1" indent="-259080">
              <a:lnSpc>
                <a:spcPts val="3600"/>
              </a:lnSpc>
              <a:buFont typeface="Arial"/>
              <a:buChar char="•"/>
            </a:pPr>
            <a:r>
              <a:rPr lang="es-ES" sz="2400" dirty="0">
                <a:solidFill>
                  <a:srgbClr val="FFFFFF"/>
                </a:solidFill>
                <a:latin typeface="Barlow Light"/>
              </a:rPr>
              <a:t>Que, en consecuencia, resulta necesaria la adopción de una medida de orden legislativo, tendiente a permitir que: (i) el Programa de Alimentación Escolar se brinde a los niños, niñas y adolescentes matriculados en el sector oficial para su consumo en casa, durante la vigencia del estado de Emergencia Económica, Social y Ecológica; y, (</a:t>
            </a:r>
            <a:r>
              <a:rPr lang="es-ES" sz="2400" dirty="0" err="1">
                <a:solidFill>
                  <a:srgbClr val="FFFFFF"/>
                </a:solidFill>
                <a:latin typeface="Barlow Light"/>
              </a:rPr>
              <a:t>ii</a:t>
            </a:r>
            <a:r>
              <a:rPr lang="es-ES" sz="2400" dirty="0">
                <a:solidFill>
                  <a:srgbClr val="FFFFFF"/>
                </a:solidFill>
                <a:latin typeface="Barlow Light"/>
              </a:rPr>
              <a:t>) además de municipios y distritos, habilitar a los departamentos recursos de los criterios de Equidad y Calidad del Sistema General de Participaciones, para garantizar la continuidad del derecho a la educación de niños, niñas y adolescentes, durante el receso estudiantil a causa de la pandemia Coronavirus COVID-19.</a:t>
            </a:r>
            <a:endParaRPr lang="en-US" sz="2400" dirty="0">
              <a:solidFill>
                <a:srgbClr val="FFFFFF"/>
              </a:solidFill>
              <a:latin typeface="Barlow Light"/>
            </a:endParaRPr>
          </a:p>
          <a:p>
            <a:pPr>
              <a:lnSpc>
                <a:spcPts val="3600"/>
              </a:lnSpc>
            </a:pPr>
            <a:endParaRPr lang="en-US" sz="2400" dirty="0">
              <a:solidFill>
                <a:srgbClr val="FFFFFF"/>
              </a:solidFill>
              <a:latin typeface="Barlow Light"/>
            </a:endParaRPr>
          </a:p>
          <a:p>
            <a:pPr marL="518160" lvl="1" indent="-259080">
              <a:lnSpc>
                <a:spcPts val="3600"/>
              </a:lnSpc>
              <a:buFont typeface="Arial"/>
              <a:buChar char="•"/>
            </a:pPr>
            <a:r>
              <a:rPr lang="es-ES" sz="2400" dirty="0">
                <a:solidFill>
                  <a:srgbClr val="FFFFFF"/>
                </a:solidFill>
                <a:latin typeface="Barlow Light"/>
              </a:rPr>
              <a:t>Que con base en lo anterior, se expidió el Decreto 470 del 24 de marzo de 2020 “Por el cual se dictan medidas que brindan herramientas a las entidades territoriales para garantizar la ejecución del Programa de Alimentación Escolar y la prestación del servicio público de educación preescolar, básica y media, dentro del Estado de Emergencia Económica, Social y Ecológica”.</a:t>
            </a:r>
            <a:endParaRPr lang="en-US" sz="2400" dirty="0">
              <a:solidFill>
                <a:srgbClr val="FFFFFF"/>
              </a:solidFill>
              <a:latin typeface="Barlow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AD4DB"/>
        </a:solidFill>
        <a:effectLst/>
      </p:bgPr>
    </p:bg>
    <p:spTree>
      <p:nvGrpSpPr>
        <p:cNvPr id="1" name=""/>
        <p:cNvGrpSpPr/>
        <p:nvPr/>
      </p:nvGrpSpPr>
      <p:grpSpPr>
        <a:xfrm>
          <a:off x="0" y="0"/>
          <a:ext cx="0" cy="0"/>
          <a:chOff x="0" y="0"/>
          <a:chExt cx="0" cy="0"/>
        </a:xfrm>
      </p:grpSpPr>
      <p:sp>
        <p:nvSpPr>
          <p:cNvPr id="2" name="TextBox 2"/>
          <p:cNvSpPr txBox="1"/>
          <p:nvPr/>
        </p:nvSpPr>
        <p:spPr>
          <a:xfrm>
            <a:off x="8267700" y="8233410"/>
            <a:ext cx="8991600" cy="1024890"/>
          </a:xfrm>
          <a:prstGeom prst="rect">
            <a:avLst/>
          </a:prstGeom>
        </p:spPr>
        <p:txBody>
          <a:bodyPr lIns="0" tIns="0" rIns="0" bIns="0" rtlCol="0" anchor="t">
            <a:spAutoFit/>
          </a:bodyPr>
          <a:lstStyle/>
          <a:p>
            <a:pPr algn="r">
              <a:lnSpc>
                <a:spcPts val="7920"/>
              </a:lnSpc>
            </a:pPr>
            <a:r>
              <a:rPr lang="en-US" sz="7200">
                <a:solidFill>
                  <a:srgbClr val="FFFFFF"/>
                </a:solidFill>
                <a:latin typeface="Barlow Medium"/>
              </a:rPr>
              <a:t>Conclusiones</a:t>
            </a:r>
          </a:p>
        </p:txBody>
      </p:sp>
      <p:sp>
        <p:nvSpPr>
          <p:cNvPr id="3" name="TextBox 3"/>
          <p:cNvSpPr txBox="1"/>
          <p:nvPr/>
        </p:nvSpPr>
        <p:spPr>
          <a:xfrm>
            <a:off x="2113914" y="1576566"/>
            <a:ext cx="13290488" cy="3630930"/>
          </a:xfrm>
          <a:prstGeom prst="rect">
            <a:avLst/>
          </a:prstGeom>
        </p:spPr>
        <p:txBody>
          <a:bodyPr lIns="0" tIns="0" rIns="0" bIns="0" rtlCol="0" anchor="t">
            <a:spAutoFit/>
          </a:bodyPr>
          <a:lstStyle/>
          <a:p>
            <a:pPr>
              <a:lnSpc>
                <a:spcPts val="4800"/>
              </a:lnSpc>
            </a:pPr>
            <a:r>
              <a:rPr lang="en-US" sz="3200" dirty="0">
                <a:solidFill>
                  <a:srgbClr val="272523"/>
                </a:solidFill>
                <a:latin typeface="Barlow Light"/>
              </a:rPr>
              <a:t>Como </a:t>
            </a:r>
            <a:r>
              <a:rPr lang="en-US" sz="3200" dirty="0" err="1">
                <a:solidFill>
                  <a:srgbClr val="272523"/>
                </a:solidFill>
                <a:latin typeface="Barlow Light"/>
              </a:rPr>
              <a:t>vimos</a:t>
            </a:r>
            <a:r>
              <a:rPr lang="en-US" sz="3200" dirty="0">
                <a:solidFill>
                  <a:srgbClr val="272523"/>
                </a:solidFill>
                <a:latin typeface="Barlow Light"/>
              </a:rPr>
              <a:t>, el Natural Language Processing es una </a:t>
            </a:r>
            <a:r>
              <a:rPr lang="en-US" sz="3200" dirty="0" err="1">
                <a:solidFill>
                  <a:srgbClr val="272523"/>
                </a:solidFill>
                <a:latin typeface="Barlow Light"/>
              </a:rPr>
              <a:t>especialidad</a:t>
            </a:r>
            <a:r>
              <a:rPr lang="en-US" sz="3200" dirty="0">
                <a:solidFill>
                  <a:srgbClr val="272523"/>
                </a:solidFill>
                <a:latin typeface="Barlow Light"/>
              </a:rPr>
              <a:t> </a:t>
            </a:r>
            <a:r>
              <a:rPr lang="en-US" sz="3200" dirty="0" err="1">
                <a:solidFill>
                  <a:srgbClr val="272523"/>
                </a:solidFill>
                <a:latin typeface="Barlow Light"/>
              </a:rPr>
              <a:t>muy</a:t>
            </a:r>
            <a:r>
              <a:rPr lang="en-US" sz="3200" dirty="0">
                <a:solidFill>
                  <a:srgbClr val="272523"/>
                </a:solidFill>
                <a:latin typeface="Barlow Light"/>
              </a:rPr>
              <a:t> </a:t>
            </a:r>
            <a:r>
              <a:rPr lang="en-US" sz="3200" dirty="0" err="1">
                <a:solidFill>
                  <a:srgbClr val="272523"/>
                </a:solidFill>
                <a:latin typeface="Barlow Light"/>
              </a:rPr>
              <a:t>compleja</a:t>
            </a:r>
            <a:r>
              <a:rPr lang="en-US" sz="3200" dirty="0">
                <a:solidFill>
                  <a:srgbClr val="272523"/>
                </a:solidFill>
                <a:latin typeface="Barlow Light"/>
              </a:rPr>
              <a:t>: </a:t>
            </a:r>
            <a:r>
              <a:rPr lang="en-US" sz="3200" dirty="0" err="1">
                <a:solidFill>
                  <a:srgbClr val="272523"/>
                </a:solidFill>
                <a:latin typeface="Barlow Light"/>
              </a:rPr>
              <a:t>en</a:t>
            </a:r>
            <a:r>
              <a:rPr lang="en-US" sz="3200" dirty="0">
                <a:solidFill>
                  <a:srgbClr val="272523"/>
                </a:solidFill>
                <a:latin typeface="Barlow Light"/>
              </a:rPr>
              <a:t> </a:t>
            </a:r>
            <a:r>
              <a:rPr lang="en-US" sz="3200" dirty="0" err="1">
                <a:solidFill>
                  <a:srgbClr val="272523"/>
                </a:solidFill>
                <a:latin typeface="Barlow Light"/>
              </a:rPr>
              <a:t>ella</a:t>
            </a:r>
            <a:r>
              <a:rPr lang="en-US" sz="3200" dirty="0">
                <a:solidFill>
                  <a:srgbClr val="272523"/>
                </a:solidFill>
                <a:latin typeface="Barlow Light"/>
              </a:rPr>
              <a:t>, los </a:t>
            </a:r>
            <a:r>
              <a:rPr lang="en-US" sz="3200" dirty="0" err="1">
                <a:solidFill>
                  <a:srgbClr val="272523"/>
                </a:solidFill>
                <a:latin typeface="Barlow Light"/>
              </a:rPr>
              <a:t>ordenadores</a:t>
            </a:r>
            <a:r>
              <a:rPr lang="en-US" sz="3200" dirty="0">
                <a:solidFill>
                  <a:srgbClr val="272523"/>
                </a:solidFill>
                <a:latin typeface="Barlow Light"/>
              </a:rPr>
              <a:t> </a:t>
            </a:r>
            <a:r>
              <a:rPr lang="en-US" sz="3200" dirty="0" err="1">
                <a:solidFill>
                  <a:srgbClr val="272523"/>
                </a:solidFill>
                <a:latin typeface="Barlow Light"/>
              </a:rPr>
              <a:t>tienen</a:t>
            </a:r>
            <a:r>
              <a:rPr lang="en-US" sz="3200" dirty="0">
                <a:solidFill>
                  <a:srgbClr val="272523"/>
                </a:solidFill>
                <a:latin typeface="Barlow Light"/>
              </a:rPr>
              <a:t> que </a:t>
            </a:r>
            <a:r>
              <a:rPr lang="en-US" sz="3200" dirty="0" err="1">
                <a:solidFill>
                  <a:srgbClr val="272523"/>
                </a:solidFill>
                <a:latin typeface="Barlow Light"/>
              </a:rPr>
              <a:t>hacer</a:t>
            </a:r>
            <a:r>
              <a:rPr lang="en-US" sz="3200" dirty="0">
                <a:solidFill>
                  <a:srgbClr val="272523"/>
                </a:solidFill>
                <a:latin typeface="Barlow Light"/>
              </a:rPr>
              <a:t> </a:t>
            </a:r>
            <a:r>
              <a:rPr lang="en-US" sz="3200" dirty="0" err="1">
                <a:solidFill>
                  <a:srgbClr val="272523"/>
                </a:solidFill>
                <a:latin typeface="Barlow Light"/>
              </a:rPr>
              <a:t>frente</a:t>
            </a:r>
            <a:r>
              <a:rPr lang="en-US" sz="3200" dirty="0">
                <a:solidFill>
                  <a:srgbClr val="272523"/>
                </a:solidFill>
                <a:latin typeface="Barlow Light"/>
              </a:rPr>
              <a:t> a </a:t>
            </a:r>
            <a:r>
              <a:rPr lang="en-US" sz="3200" dirty="0" err="1">
                <a:solidFill>
                  <a:srgbClr val="272523"/>
                </a:solidFill>
                <a:latin typeface="Barlow Light"/>
              </a:rPr>
              <a:t>casos</a:t>
            </a:r>
            <a:r>
              <a:rPr lang="en-US" sz="3200" dirty="0">
                <a:solidFill>
                  <a:srgbClr val="272523"/>
                </a:solidFill>
                <a:latin typeface="Barlow Light"/>
              </a:rPr>
              <a:t> </a:t>
            </a:r>
            <a:r>
              <a:rPr lang="en-US" sz="3200" dirty="0" err="1">
                <a:solidFill>
                  <a:srgbClr val="272523"/>
                </a:solidFill>
                <a:latin typeface="Barlow Light"/>
              </a:rPr>
              <a:t>concretos</a:t>
            </a:r>
            <a:r>
              <a:rPr lang="en-US" sz="3200" dirty="0">
                <a:solidFill>
                  <a:srgbClr val="272523"/>
                </a:solidFill>
                <a:latin typeface="Barlow Light"/>
              </a:rPr>
              <a:t> y, </a:t>
            </a:r>
            <a:r>
              <a:rPr lang="en-US" sz="3200" dirty="0" err="1">
                <a:solidFill>
                  <a:srgbClr val="272523"/>
                </a:solidFill>
                <a:latin typeface="Barlow Light"/>
              </a:rPr>
              <a:t>en</a:t>
            </a:r>
            <a:r>
              <a:rPr lang="en-US" sz="3200" dirty="0">
                <a:solidFill>
                  <a:srgbClr val="272523"/>
                </a:solidFill>
                <a:latin typeface="Barlow Light"/>
              </a:rPr>
              <a:t> el </a:t>
            </a:r>
            <a:r>
              <a:rPr lang="en-US" sz="3200" dirty="0" err="1">
                <a:solidFill>
                  <a:srgbClr val="272523"/>
                </a:solidFill>
                <a:latin typeface="Barlow Light"/>
              </a:rPr>
              <a:t>caso</a:t>
            </a:r>
            <a:r>
              <a:rPr lang="en-US" sz="3200" dirty="0">
                <a:solidFill>
                  <a:srgbClr val="272523"/>
                </a:solidFill>
                <a:latin typeface="Barlow Light"/>
              </a:rPr>
              <a:t> de las palabras </a:t>
            </a:r>
            <a:r>
              <a:rPr lang="en-US" sz="3200" dirty="0" err="1">
                <a:solidFill>
                  <a:srgbClr val="272523"/>
                </a:solidFill>
                <a:latin typeface="Barlow Light"/>
              </a:rPr>
              <a:t>ambiguas</a:t>
            </a:r>
            <a:r>
              <a:rPr lang="en-US" sz="3200" dirty="0">
                <a:solidFill>
                  <a:srgbClr val="272523"/>
                </a:solidFill>
                <a:latin typeface="Barlow Light"/>
              </a:rPr>
              <a:t>, </a:t>
            </a:r>
            <a:r>
              <a:rPr lang="en-US" sz="3200" dirty="0" err="1">
                <a:solidFill>
                  <a:srgbClr val="272523"/>
                </a:solidFill>
                <a:latin typeface="Barlow Light"/>
              </a:rPr>
              <a:t>existe</a:t>
            </a:r>
            <a:r>
              <a:rPr lang="en-US" sz="3200" dirty="0">
                <a:solidFill>
                  <a:srgbClr val="272523"/>
                </a:solidFill>
                <a:latin typeface="Barlow Light"/>
              </a:rPr>
              <a:t> la </a:t>
            </a:r>
            <a:r>
              <a:rPr lang="en-US" sz="3200" dirty="0" err="1">
                <a:solidFill>
                  <a:srgbClr val="272523"/>
                </a:solidFill>
                <a:latin typeface="Barlow Light"/>
              </a:rPr>
              <a:t>probabilidad</a:t>
            </a:r>
            <a:r>
              <a:rPr lang="en-US" sz="3200" dirty="0">
                <a:solidFill>
                  <a:srgbClr val="272523"/>
                </a:solidFill>
                <a:latin typeface="Barlow Light"/>
              </a:rPr>
              <a:t> de que el </a:t>
            </a:r>
            <a:r>
              <a:rPr lang="en-US" sz="3200" dirty="0" err="1">
                <a:solidFill>
                  <a:srgbClr val="272523"/>
                </a:solidFill>
                <a:latin typeface="Barlow Light"/>
              </a:rPr>
              <a:t>ordenador</a:t>
            </a:r>
            <a:r>
              <a:rPr lang="en-US" sz="3200" dirty="0">
                <a:solidFill>
                  <a:srgbClr val="272523"/>
                </a:solidFill>
                <a:latin typeface="Barlow Light"/>
              </a:rPr>
              <a:t> las </a:t>
            </a:r>
            <a:r>
              <a:rPr lang="en-US" sz="3200" dirty="0" err="1">
                <a:solidFill>
                  <a:srgbClr val="272523"/>
                </a:solidFill>
                <a:latin typeface="Barlow Light"/>
              </a:rPr>
              <a:t>interprete</a:t>
            </a:r>
            <a:r>
              <a:rPr lang="en-US" sz="3200" dirty="0">
                <a:solidFill>
                  <a:srgbClr val="272523"/>
                </a:solidFill>
                <a:latin typeface="Barlow Light"/>
              </a:rPr>
              <a:t> </a:t>
            </a:r>
            <a:r>
              <a:rPr lang="en-US" sz="3200" dirty="0" err="1">
                <a:solidFill>
                  <a:srgbClr val="272523"/>
                </a:solidFill>
                <a:latin typeface="Barlow Light"/>
              </a:rPr>
              <a:t>erróneamente</a:t>
            </a:r>
            <a:r>
              <a:rPr lang="en-US" sz="3200" dirty="0">
                <a:solidFill>
                  <a:srgbClr val="272523"/>
                </a:solidFill>
                <a:latin typeface="Barlow Light"/>
              </a:rPr>
              <a:t>.</a:t>
            </a:r>
          </a:p>
          <a:p>
            <a:pPr>
              <a:lnSpc>
                <a:spcPts val="4800"/>
              </a:lnSpc>
            </a:pPr>
            <a:r>
              <a:rPr lang="en-US" sz="3200" dirty="0">
                <a:solidFill>
                  <a:srgbClr val="272523"/>
                </a:solidFill>
                <a:latin typeface="Barlow Light"/>
              </a:rPr>
              <a:t>Y el </a:t>
            </a:r>
            <a:r>
              <a:rPr lang="en-US" sz="3200" dirty="0" err="1">
                <a:solidFill>
                  <a:srgbClr val="272523"/>
                </a:solidFill>
                <a:latin typeface="Barlow Light"/>
              </a:rPr>
              <a:t>resultado</a:t>
            </a:r>
            <a:r>
              <a:rPr lang="en-US" sz="3200" dirty="0">
                <a:solidFill>
                  <a:srgbClr val="272523"/>
                </a:solidFill>
                <a:latin typeface="Barlow Light"/>
              </a:rPr>
              <a:t> </a:t>
            </a:r>
            <a:r>
              <a:rPr lang="en-US" sz="3200" dirty="0" err="1">
                <a:solidFill>
                  <a:srgbClr val="272523"/>
                </a:solidFill>
                <a:latin typeface="Barlow Light"/>
              </a:rPr>
              <a:t>también</a:t>
            </a:r>
            <a:r>
              <a:rPr lang="en-US" sz="3200" dirty="0">
                <a:solidFill>
                  <a:srgbClr val="272523"/>
                </a:solidFill>
                <a:latin typeface="Barlow Light"/>
              </a:rPr>
              <a:t> </a:t>
            </a:r>
            <a:r>
              <a:rPr lang="en-US" sz="3200" dirty="0" err="1">
                <a:solidFill>
                  <a:srgbClr val="272523"/>
                </a:solidFill>
                <a:latin typeface="Barlow Light"/>
              </a:rPr>
              <a:t>puede</a:t>
            </a:r>
            <a:r>
              <a:rPr lang="en-US" sz="3200" dirty="0">
                <a:solidFill>
                  <a:srgbClr val="272523"/>
                </a:solidFill>
                <a:latin typeface="Barlow Light"/>
              </a:rPr>
              <a:t> verse </a:t>
            </a:r>
            <a:r>
              <a:rPr lang="en-US" sz="3200" dirty="0" err="1">
                <a:solidFill>
                  <a:srgbClr val="272523"/>
                </a:solidFill>
                <a:latin typeface="Barlow Light"/>
              </a:rPr>
              <a:t>afectado</a:t>
            </a:r>
            <a:r>
              <a:rPr lang="en-US" sz="3200" dirty="0">
                <a:solidFill>
                  <a:srgbClr val="272523"/>
                </a:solidFill>
                <a:latin typeface="Barlow Light"/>
              </a:rPr>
              <a:t> por el </a:t>
            </a:r>
            <a:r>
              <a:rPr lang="en-US" sz="3200" dirty="0" err="1">
                <a:solidFill>
                  <a:srgbClr val="272523"/>
                </a:solidFill>
                <a:latin typeface="Barlow Light"/>
              </a:rPr>
              <a:t>método</a:t>
            </a:r>
            <a:r>
              <a:rPr lang="en-US" sz="3200" dirty="0">
                <a:solidFill>
                  <a:srgbClr val="272523"/>
                </a:solidFill>
                <a:latin typeface="Barlow Light"/>
              </a:rPr>
              <a:t> que </a:t>
            </a:r>
            <a:r>
              <a:rPr lang="en-US" sz="3200" dirty="0" err="1">
                <a:solidFill>
                  <a:srgbClr val="272523"/>
                </a:solidFill>
                <a:latin typeface="Barlow Light"/>
              </a:rPr>
              <a:t>utilicemos</a:t>
            </a:r>
            <a:r>
              <a:rPr lang="en-US" sz="3200" dirty="0">
                <a:solidFill>
                  <a:srgbClr val="272523"/>
                </a:solidFill>
                <a:latin typeface="Barlow Light"/>
              </a:rPr>
              <a:t> para una </a:t>
            </a:r>
            <a:r>
              <a:rPr lang="en-US" sz="3200" dirty="0" err="1">
                <a:solidFill>
                  <a:srgbClr val="272523"/>
                </a:solidFill>
                <a:latin typeface="Barlow Light"/>
              </a:rPr>
              <a:t>tarea</a:t>
            </a:r>
            <a:r>
              <a:rPr lang="en-US" sz="3200" dirty="0">
                <a:solidFill>
                  <a:srgbClr val="272523"/>
                </a:solidFill>
                <a:latin typeface="Barlow Light"/>
              </a:rPr>
              <a:t> </a:t>
            </a:r>
            <a:r>
              <a:rPr lang="en-US" sz="3200" dirty="0" err="1">
                <a:solidFill>
                  <a:srgbClr val="272523"/>
                </a:solidFill>
                <a:latin typeface="Barlow Light"/>
              </a:rPr>
              <a:t>determinada</a:t>
            </a:r>
            <a:r>
              <a:rPr lang="en-US" sz="3200" dirty="0">
                <a:solidFill>
                  <a:srgbClr val="272523"/>
                </a:solidFill>
                <a:latin typeface="Barlow Light"/>
              </a:rPr>
              <a:t>.</a:t>
            </a:r>
          </a:p>
        </p:txBody>
      </p:sp>
      <p:sp>
        <p:nvSpPr>
          <p:cNvPr id="4" name="AutoShape 4"/>
          <p:cNvSpPr/>
          <p:nvPr/>
        </p:nvSpPr>
        <p:spPr>
          <a:xfrm>
            <a:off x="0" y="0"/>
            <a:ext cx="1485900" cy="10287000"/>
          </a:xfrm>
          <a:prstGeom prst="rect">
            <a:avLst/>
          </a:prstGeom>
          <a:solidFill>
            <a:srgbClr val="FFFFFF"/>
          </a:solid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7252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blip>
          <a:srcRect l="3955" r="40666"/>
          <a:stretch>
            <a:fillRect/>
          </a:stretch>
        </p:blipFill>
        <p:spPr>
          <a:xfrm>
            <a:off x="9753600" y="0"/>
            <a:ext cx="8534400" cy="10287000"/>
          </a:xfrm>
          <a:prstGeom prst="rect">
            <a:avLst/>
          </a:prstGeom>
        </p:spPr>
      </p:pic>
      <p:sp>
        <p:nvSpPr>
          <p:cNvPr id="3" name="TextBox 3"/>
          <p:cNvSpPr txBox="1"/>
          <p:nvPr/>
        </p:nvSpPr>
        <p:spPr>
          <a:xfrm>
            <a:off x="10953750" y="4765040"/>
            <a:ext cx="6134100" cy="804545"/>
          </a:xfrm>
          <a:prstGeom prst="rect">
            <a:avLst/>
          </a:prstGeom>
        </p:spPr>
        <p:txBody>
          <a:bodyPr lIns="0" tIns="0" rIns="0" bIns="0" rtlCol="0" anchor="t">
            <a:spAutoFit/>
          </a:bodyPr>
          <a:lstStyle/>
          <a:p>
            <a:pPr algn="r">
              <a:lnSpc>
                <a:spcPts val="6160"/>
              </a:lnSpc>
            </a:pPr>
            <a:r>
              <a:rPr lang="en-US" sz="5600" spc="280">
                <a:solidFill>
                  <a:srgbClr val="FFFFFF"/>
                </a:solidFill>
                <a:latin typeface="Barlow Medium"/>
              </a:rPr>
              <a:t>BIBLIOGRAFÍA</a:t>
            </a:r>
          </a:p>
        </p:txBody>
      </p:sp>
      <p:grpSp>
        <p:nvGrpSpPr>
          <p:cNvPr id="4" name="Group 4"/>
          <p:cNvGrpSpPr/>
          <p:nvPr/>
        </p:nvGrpSpPr>
        <p:grpSpPr>
          <a:xfrm>
            <a:off x="0" y="1264285"/>
            <a:ext cx="9794985" cy="8610600"/>
            <a:chOff x="0" y="0"/>
            <a:chExt cx="13059981" cy="11480800"/>
          </a:xfrm>
        </p:grpSpPr>
        <p:sp>
          <p:nvSpPr>
            <p:cNvPr id="5" name="TextBox 5"/>
            <p:cNvSpPr txBox="1"/>
            <p:nvPr/>
          </p:nvSpPr>
          <p:spPr>
            <a:xfrm>
              <a:off x="0" y="4100830"/>
              <a:ext cx="13059981" cy="1558290"/>
            </a:xfrm>
            <a:prstGeom prst="rect">
              <a:avLst/>
            </a:prstGeom>
          </p:spPr>
          <p:txBody>
            <a:bodyPr lIns="0" tIns="0" rIns="0" bIns="0" rtlCol="0" anchor="t">
              <a:spAutoFit/>
            </a:bodyPr>
            <a:lstStyle/>
            <a:p>
              <a:pPr marL="690880" lvl="1" indent="-345440" algn="l">
                <a:lnSpc>
                  <a:spcPts val="4800"/>
                </a:lnSpc>
                <a:buFont typeface="Arial"/>
                <a:buChar char="•"/>
              </a:pPr>
              <a:r>
                <a:rPr lang="en-US" sz="3200">
                  <a:solidFill>
                    <a:srgbClr val="FFFFFF"/>
                  </a:solidFill>
                  <a:latin typeface="Barlow Light"/>
                </a:rPr>
                <a:t>R</a:t>
              </a:r>
              <a:r>
                <a:rPr lang="en-US" sz="3200" u="none">
                  <a:solidFill>
                    <a:srgbClr val="FFFFFF"/>
                  </a:solidFill>
                  <a:latin typeface="Barlow Light"/>
                </a:rPr>
                <a:t>evista signos: estudios de lingüística, ISSN 0035-0451, ISSN-e 0718-0934, Nº. 59, 2005, págs. 303-323</a:t>
              </a:r>
            </a:p>
          </p:txBody>
        </p:sp>
        <p:sp>
          <p:nvSpPr>
            <p:cNvPr id="6" name="TextBox 6"/>
            <p:cNvSpPr txBox="1"/>
            <p:nvPr/>
          </p:nvSpPr>
          <p:spPr>
            <a:xfrm>
              <a:off x="0" y="-95250"/>
              <a:ext cx="13059981" cy="2371090"/>
            </a:xfrm>
            <a:prstGeom prst="rect">
              <a:avLst/>
            </a:prstGeom>
          </p:spPr>
          <p:txBody>
            <a:bodyPr lIns="0" tIns="0" rIns="0" bIns="0" rtlCol="0" anchor="t">
              <a:spAutoFit/>
            </a:bodyPr>
            <a:lstStyle/>
            <a:p>
              <a:pPr marL="690880" lvl="1" indent="-345440">
                <a:lnSpc>
                  <a:spcPts val="4800"/>
                </a:lnSpc>
                <a:buFont typeface="Arial"/>
                <a:buChar char="•"/>
              </a:pPr>
              <a:r>
                <a:rPr lang="en-US" sz="3200">
                  <a:solidFill>
                    <a:srgbClr val="FFFFFF"/>
                  </a:solidFill>
                  <a:latin typeface="Barlow Light"/>
                </a:rPr>
                <a:t>Botana, G. de J. and Cascón, J. A. L. (no date) ‘Una aproximación distribuida al análisis semántico.’, p. 447.</a:t>
              </a:r>
            </a:p>
          </p:txBody>
        </p:sp>
        <p:sp>
          <p:nvSpPr>
            <p:cNvPr id="7" name="TextBox 7"/>
            <p:cNvSpPr txBox="1"/>
            <p:nvPr/>
          </p:nvSpPr>
          <p:spPr>
            <a:xfrm>
              <a:off x="0" y="7484110"/>
              <a:ext cx="13059981" cy="3996690"/>
            </a:xfrm>
            <a:prstGeom prst="rect">
              <a:avLst/>
            </a:prstGeom>
          </p:spPr>
          <p:txBody>
            <a:bodyPr lIns="0" tIns="0" rIns="0" bIns="0" rtlCol="0" anchor="t">
              <a:spAutoFit/>
            </a:bodyPr>
            <a:lstStyle/>
            <a:p>
              <a:pPr marL="690880" lvl="1" indent="-345440" algn="l">
                <a:lnSpc>
                  <a:spcPts val="4800"/>
                </a:lnSpc>
                <a:buFont typeface="Arial"/>
                <a:buChar char="•"/>
              </a:pPr>
              <a:r>
                <a:rPr lang="en-US" sz="3200">
                  <a:solidFill>
                    <a:srgbClr val="FFFFFF"/>
                  </a:solidFill>
                  <a:latin typeface="Barlow Light"/>
                </a:rPr>
                <a:t>Hernández Osuna, S. and Ferreira Cabrera, A. (2016) ‘</a:t>
              </a:r>
              <a:r>
                <a:rPr lang="en-US" sz="3200" u="none">
                  <a:solidFill>
                    <a:srgbClr val="FFFFFF"/>
                  </a:solidFill>
                  <a:latin typeface="Barlow Light"/>
                </a:rPr>
                <a:t>Procesamiento semántico automático, enfocado en la coherencia textual, para apoyar la producción escrita de noticias’, Estudios filológicos, (58), pp. 97–122. doi: 10.4067/S0071-17132016000200005.</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7252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blip>
          <a:srcRect l="29604" r="29604"/>
          <a:stretch>
            <a:fillRect/>
          </a:stretch>
        </p:blipFill>
        <p:spPr>
          <a:xfrm>
            <a:off x="0" y="0"/>
            <a:ext cx="6286500" cy="10287000"/>
          </a:xfrm>
          <a:prstGeom prst="rect">
            <a:avLst/>
          </a:prstGeom>
        </p:spPr>
      </p:pic>
      <p:grpSp>
        <p:nvGrpSpPr>
          <p:cNvPr id="3" name="Group 3"/>
          <p:cNvGrpSpPr/>
          <p:nvPr/>
        </p:nvGrpSpPr>
        <p:grpSpPr>
          <a:xfrm>
            <a:off x="7831421" y="4167822"/>
            <a:ext cx="9427879" cy="1951355"/>
            <a:chOff x="0" y="0"/>
            <a:chExt cx="12570505" cy="2601807"/>
          </a:xfrm>
        </p:grpSpPr>
        <p:sp>
          <p:nvSpPr>
            <p:cNvPr id="4" name="TextBox 4"/>
            <p:cNvSpPr txBox="1"/>
            <p:nvPr/>
          </p:nvSpPr>
          <p:spPr>
            <a:xfrm>
              <a:off x="0" y="1991995"/>
              <a:ext cx="12570505" cy="609812"/>
            </a:xfrm>
            <a:prstGeom prst="rect">
              <a:avLst/>
            </a:prstGeom>
          </p:spPr>
          <p:txBody>
            <a:bodyPr lIns="0" tIns="0" rIns="0" bIns="0" rtlCol="0" anchor="t">
              <a:spAutoFit/>
            </a:bodyPr>
            <a:lstStyle/>
            <a:p>
              <a:pPr>
                <a:lnSpc>
                  <a:spcPts val="3520"/>
                </a:lnSpc>
              </a:pPr>
              <a:endParaRPr/>
            </a:p>
          </p:txBody>
        </p:sp>
        <p:sp>
          <p:nvSpPr>
            <p:cNvPr id="5" name="TextBox 5"/>
            <p:cNvSpPr txBox="1"/>
            <p:nvPr/>
          </p:nvSpPr>
          <p:spPr>
            <a:xfrm>
              <a:off x="0" y="66675"/>
              <a:ext cx="12570505" cy="1388745"/>
            </a:xfrm>
            <a:prstGeom prst="rect">
              <a:avLst/>
            </a:prstGeom>
          </p:spPr>
          <p:txBody>
            <a:bodyPr lIns="0" tIns="0" rIns="0" bIns="0" rtlCol="0" anchor="t">
              <a:spAutoFit/>
            </a:bodyPr>
            <a:lstStyle/>
            <a:p>
              <a:pPr>
                <a:lnSpc>
                  <a:spcPts val="7920"/>
                </a:lnSpc>
              </a:pPr>
              <a:r>
                <a:rPr lang="en-US" sz="7200" spc="359">
                  <a:solidFill>
                    <a:srgbClr val="FFFFFF"/>
                  </a:solidFill>
                  <a:latin typeface="Barlow Medium"/>
                </a:rPr>
                <a:t>CONSULTAS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AD4D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191250" cy="10287000"/>
            <a:chOff x="0" y="0"/>
            <a:chExt cx="8255000" cy="13716000"/>
          </a:xfrm>
        </p:grpSpPr>
        <p:pic>
          <p:nvPicPr>
            <p:cNvPr id="3" name="Picture 3"/>
            <p:cNvPicPr>
              <a:picLocks noChangeAspect="1"/>
            </p:cNvPicPr>
            <p:nvPr/>
          </p:nvPicPr>
          <p:blipFill>
            <a:blip r:embed="rId2">
              <a:alphaModFix amt="60000"/>
            </a:blip>
            <a:srcRect t="8513" b="8513"/>
            <a:stretch>
              <a:fillRect/>
            </a:stretch>
          </p:blipFill>
          <p:spPr>
            <a:xfrm>
              <a:off x="0" y="0"/>
              <a:ext cx="8255000" cy="4572000"/>
            </a:xfrm>
            <a:prstGeom prst="rect">
              <a:avLst/>
            </a:prstGeom>
          </p:spPr>
        </p:pic>
        <p:pic>
          <p:nvPicPr>
            <p:cNvPr id="4" name="Picture 4"/>
            <p:cNvPicPr>
              <a:picLocks noChangeAspect="1"/>
            </p:cNvPicPr>
            <p:nvPr/>
          </p:nvPicPr>
          <p:blipFill>
            <a:blip r:embed="rId3">
              <a:alphaModFix amt="60000"/>
            </a:blip>
            <a:srcRect t="22307" b="22307"/>
            <a:stretch>
              <a:fillRect/>
            </a:stretch>
          </p:blipFill>
          <p:spPr>
            <a:xfrm>
              <a:off x="0" y="4572000"/>
              <a:ext cx="8255000" cy="4572000"/>
            </a:xfrm>
            <a:prstGeom prst="rect">
              <a:avLst/>
            </a:prstGeom>
          </p:spPr>
        </p:pic>
        <p:pic>
          <p:nvPicPr>
            <p:cNvPr id="5" name="Picture 5"/>
            <p:cNvPicPr>
              <a:picLocks noChangeAspect="1"/>
            </p:cNvPicPr>
            <p:nvPr/>
          </p:nvPicPr>
          <p:blipFill>
            <a:blip r:embed="rId4">
              <a:alphaModFix amt="60000"/>
            </a:blip>
            <a:srcRect t="8513" b="8513"/>
            <a:stretch>
              <a:fillRect/>
            </a:stretch>
          </p:blipFill>
          <p:spPr>
            <a:xfrm>
              <a:off x="0" y="9144000"/>
              <a:ext cx="8255000" cy="4572000"/>
            </a:xfrm>
            <a:prstGeom prst="rect">
              <a:avLst/>
            </a:prstGeom>
          </p:spPr>
        </p:pic>
      </p:grpSp>
      <p:sp>
        <p:nvSpPr>
          <p:cNvPr id="6" name="TextBox 6"/>
          <p:cNvSpPr txBox="1"/>
          <p:nvPr/>
        </p:nvSpPr>
        <p:spPr>
          <a:xfrm>
            <a:off x="7845778" y="4397980"/>
            <a:ext cx="9067800" cy="582930"/>
          </a:xfrm>
          <a:prstGeom prst="rect">
            <a:avLst/>
          </a:prstGeom>
        </p:spPr>
        <p:txBody>
          <a:bodyPr lIns="0" tIns="0" rIns="0" bIns="0" rtlCol="0" anchor="t">
            <a:spAutoFit/>
          </a:bodyPr>
          <a:lstStyle/>
          <a:p>
            <a:pPr>
              <a:lnSpc>
                <a:spcPts val="4800"/>
              </a:lnSpc>
            </a:pPr>
            <a:r>
              <a:rPr lang="en-US" sz="3200" spc="320">
                <a:solidFill>
                  <a:srgbClr val="FFFFFF"/>
                </a:solidFill>
                <a:latin typeface="Barlow Medium"/>
              </a:rPr>
              <a:t>GRACIAS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0000"/>
          </a:blip>
          <a:srcRect l="20240" r="61712"/>
          <a:stretch>
            <a:fillRect/>
          </a:stretch>
        </p:blipFill>
        <p:spPr>
          <a:xfrm>
            <a:off x="15506700" y="0"/>
            <a:ext cx="2781300" cy="10287000"/>
          </a:xfrm>
          <a:prstGeom prst="rect">
            <a:avLst/>
          </a:prstGeom>
        </p:spPr>
      </p:pic>
      <p:sp>
        <p:nvSpPr>
          <p:cNvPr id="3" name="TextBox 3"/>
          <p:cNvSpPr txBox="1"/>
          <p:nvPr/>
        </p:nvSpPr>
        <p:spPr>
          <a:xfrm>
            <a:off x="805849" y="4664393"/>
            <a:ext cx="7138636" cy="1024890"/>
          </a:xfrm>
          <a:prstGeom prst="rect">
            <a:avLst/>
          </a:prstGeom>
        </p:spPr>
        <p:txBody>
          <a:bodyPr lIns="0" tIns="0" rIns="0" bIns="0" rtlCol="0" anchor="t">
            <a:spAutoFit/>
          </a:bodyPr>
          <a:lstStyle/>
          <a:p>
            <a:pPr algn="r">
              <a:lnSpc>
                <a:spcPts val="7920"/>
              </a:lnSpc>
            </a:pPr>
            <a:r>
              <a:rPr lang="en-US" sz="7200" spc="359">
                <a:solidFill>
                  <a:srgbClr val="BAD4DB"/>
                </a:solidFill>
                <a:latin typeface="Barlow Medium"/>
              </a:rPr>
              <a:t>INTRODUCCIÓN</a:t>
            </a:r>
          </a:p>
        </p:txBody>
      </p:sp>
      <p:sp>
        <p:nvSpPr>
          <p:cNvPr id="4" name="AutoShape 4"/>
          <p:cNvSpPr/>
          <p:nvPr/>
        </p:nvSpPr>
        <p:spPr>
          <a:xfrm>
            <a:off x="8294404" y="3048000"/>
            <a:ext cx="60892" cy="4191000"/>
          </a:xfrm>
          <a:prstGeom prst="rect">
            <a:avLst/>
          </a:prstGeom>
          <a:solidFill>
            <a:srgbClr val="BAD4DB"/>
          </a:solidFill>
        </p:spPr>
      </p:sp>
      <p:sp>
        <p:nvSpPr>
          <p:cNvPr id="5" name="TextBox 5"/>
          <p:cNvSpPr txBox="1"/>
          <p:nvPr/>
        </p:nvSpPr>
        <p:spPr>
          <a:xfrm>
            <a:off x="9163050" y="2366010"/>
            <a:ext cx="4591050" cy="6699270"/>
          </a:xfrm>
          <a:prstGeom prst="rect">
            <a:avLst/>
          </a:prstGeom>
        </p:spPr>
        <p:txBody>
          <a:bodyPr lIns="0" tIns="0" rIns="0" bIns="0" rtlCol="0" anchor="t">
            <a:spAutoFit/>
          </a:bodyPr>
          <a:lstStyle/>
          <a:p>
            <a:pPr marL="690881" lvl="1" indent="-345440">
              <a:lnSpc>
                <a:spcPts val="4800"/>
              </a:lnSpc>
              <a:buFont typeface="Arial"/>
              <a:buChar char="•"/>
            </a:pPr>
            <a:r>
              <a:rPr lang="en-US" sz="3200" dirty="0" err="1">
                <a:solidFill>
                  <a:srgbClr val="272523"/>
                </a:solidFill>
                <a:latin typeface="Barlow Light"/>
              </a:rPr>
              <a:t>Definición</a:t>
            </a:r>
            <a:r>
              <a:rPr lang="en-US" sz="3200" dirty="0">
                <a:solidFill>
                  <a:srgbClr val="272523"/>
                </a:solidFill>
                <a:latin typeface="Barlow Light"/>
              </a:rPr>
              <a:t> de PLN</a:t>
            </a:r>
          </a:p>
          <a:p>
            <a:pPr marL="690881" lvl="1" indent="-345440">
              <a:lnSpc>
                <a:spcPts val="4800"/>
              </a:lnSpc>
              <a:buFont typeface="Arial"/>
              <a:buChar char="•"/>
            </a:pPr>
            <a:r>
              <a:rPr lang="en-US" sz="3200" dirty="0">
                <a:solidFill>
                  <a:srgbClr val="272523"/>
                </a:solidFill>
                <a:latin typeface="Barlow Light"/>
              </a:rPr>
              <a:t>Caso de </a:t>
            </a:r>
            <a:r>
              <a:rPr lang="en-US" sz="3200" dirty="0" err="1">
                <a:solidFill>
                  <a:srgbClr val="272523"/>
                </a:solidFill>
                <a:latin typeface="Barlow Light"/>
              </a:rPr>
              <a:t>Estudio</a:t>
            </a:r>
            <a:endParaRPr lang="en-US" sz="3200" dirty="0">
              <a:solidFill>
                <a:srgbClr val="272523"/>
              </a:solidFill>
              <a:latin typeface="Barlow Light"/>
            </a:endParaRPr>
          </a:p>
          <a:p>
            <a:pPr marL="690881" lvl="1" indent="-345440">
              <a:lnSpc>
                <a:spcPts val="4800"/>
              </a:lnSpc>
              <a:buFont typeface="Arial"/>
              <a:buChar char="•"/>
            </a:pPr>
            <a:r>
              <a:rPr lang="en-US" sz="3200" dirty="0" err="1">
                <a:solidFill>
                  <a:srgbClr val="272523"/>
                </a:solidFill>
                <a:latin typeface="Barlow Light"/>
              </a:rPr>
              <a:t>Metodologías</a:t>
            </a:r>
            <a:endParaRPr lang="en-US" sz="3200" dirty="0">
              <a:solidFill>
                <a:srgbClr val="272523"/>
              </a:solidFill>
              <a:latin typeface="Barlow Light"/>
            </a:endParaRPr>
          </a:p>
          <a:p>
            <a:pPr marL="1381761" lvl="2" indent="-460587">
              <a:lnSpc>
                <a:spcPts val="4800"/>
              </a:lnSpc>
              <a:buFont typeface="Arial"/>
              <a:buChar char="⚬"/>
            </a:pPr>
            <a:r>
              <a:rPr lang="en-US" sz="3200" dirty="0" err="1">
                <a:solidFill>
                  <a:srgbClr val="272523"/>
                </a:solidFill>
                <a:latin typeface="Barlow Light"/>
              </a:rPr>
              <a:t>Extracción</a:t>
            </a:r>
            <a:endParaRPr lang="en-US" sz="3200" dirty="0">
              <a:solidFill>
                <a:srgbClr val="272523"/>
              </a:solidFill>
              <a:latin typeface="Barlow Light"/>
            </a:endParaRPr>
          </a:p>
          <a:p>
            <a:pPr marL="1381761" lvl="2" indent="-460587">
              <a:lnSpc>
                <a:spcPts val="4800"/>
              </a:lnSpc>
              <a:buFont typeface="Arial"/>
              <a:buChar char="⚬"/>
            </a:pPr>
            <a:r>
              <a:rPr lang="en-US" sz="3200" dirty="0" err="1">
                <a:solidFill>
                  <a:srgbClr val="272523"/>
                </a:solidFill>
                <a:latin typeface="Barlow Light"/>
              </a:rPr>
              <a:t>Abstracción</a:t>
            </a:r>
            <a:endParaRPr lang="en-US" sz="3200" dirty="0">
              <a:solidFill>
                <a:srgbClr val="272523"/>
              </a:solidFill>
              <a:latin typeface="Barlow Light"/>
            </a:endParaRPr>
          </a:p>
          <a:p>
            <a:pPr marL="1381761" lvl="2" indent="-460587">
              <a:lnSpc>
                <a:spcPts val="4800"/>
              </a:lnSpc>
              <a:buFont typeface="Arial"/>
              <a:buChar char="⚬"/>
            </a:pPr>
            <a:r>
              <a:rPr lang="en-US" sz="3200" dirty="0" err="1">
                <a:solidFill>
                  <a:srgbClr val="272523"/>
                </a:solidFill>
                <a:latin typeface="Barlow Light"/>
              </a:rPr>
              <a:t>Ejemplos</a:t>
            </a:r>
            <a:endParaRPr lang="en-US" sz="3200" dirty="0">
              <a:solidFill>
                <a:srgbClr val="272523"/>
              </a:solidFill>
              <a:latin typeface="Barlow Light"/>
            </a:endParaRPr>
          </a:p>
          <a:p>
            <a:pPr marL="690881" lvl="1" indent="-345440">
              <a:lnSpc>
                <a:spcPts val="4800"/>
              </a:lnSpc>
              <a:buFont typeface="Arial"/>
              <a:buChar char="•"/>
            </a:pPr>
            <a:r>
              <a:rPr lang="en-US" sz="3200" dirty="0">
                <a:solidFill>
                  <a:srgbClr val="272523"/>
                </a:solidFill>
                <a:latin typeface="Barlow Light"/>
              </a:rPr>
              <a:t>LSA y </a:t>
            </a:r>
            <a:r>
              <a:rPr lang="en-US" sz="3200" dirty="0" err="1">
                <a:solidFill>
                  <a:srgbClr val="272523"/>
                </a:solidFill>
                <a:latin typeface="Barlow Light"/>
              </a:rPr>
              <a:t>LexRank</a:t>
            </a:r>
            <a:endParaRPr lang="en-US" sz="3200" dirty="0">
              <a:solidFill>
                <a:srgbClr val="272523"/>
              </a:solidFill>
              <a:latin typeface="Barlow Light"/>
            </a:endParaRPr>
          </a:p>
          <a:p>
            <a:pPr marL="690880" lvl="1" indent="-345440">
              <a:lnSpc>
                <a:spcPts val="4800"/>
              </a:lnSpc>
              <a:buFont typeface="Arial"/>
              <a:buChar char="•"/>
            </a:pPr>
            <a:r>
              <a:rPr lang="en-US" sz="3200" dirty="0">
                <a:solidFill>
                  <a:srgbClr val="272523"/>
                </a:solidFill>
                <a:latin typeface="Barlow Light"/>
              </a:rPr>
              <a:t>Proyectos de Ley </a:t>
            </a:r>
            <a:r>
              <a:rPr lang="en-US" sz="3200" dirty="0" err="1">
                <a:solidFill>
                  <a:srgbClr val="272523"/>
                </a:solidFill>
                <a:latin typeface="Barlow Light"/>
              </a:rPr>
              <a:t>Analizados</a:t>
            </a:r>
            <a:endParaRPr lang="en-US" sz="3200" dirty="0">
              <a:solidFill>
                <a:srgbClr val="272523"/>
              </a:solidFill>
              <a:latin typeface="Barlow Light"/>
            </a:endParaRPr>
          </a:p>
          <a:p>
            <a:pPr marL="690880" lvl="1" indent="-345440">
              <a:lnSpc>
                <a:spcPts val="4800"/>
              </a:lnSpc>
              <a:buFont typeface="Arial"/>
              <a:buChar char="•"/>
            </a:pPr>
            <a:r>
              <a:rPr lang="en-US" sz="3200" dirty="0" err="1">
                <a:solidFill>
                  <a:srgbClr val="272523"/>
                </a:solidFill>
                <a:latin typeface="Barlow Light"/>
              </a:rPr>
              <a:t>Conclusiones</a:t>
            </a:r>
            <a:endParaRPr lang="en-US" sz="3200" dirty="0">
              <a:solidFill>
                <a:srgbClr val="272523"/>
              </a:solidFill>
              <a:latin typeface="Barlow Light"/>
            </a:endParaRPr>
          </a:p>
          <a:p>
            <a:pPr marL="690880" lvl="1" indent="-345440">
              <a:lnSpc>
                <a:spcPts val="4800"/>
              </a:lnSpc>
              <a:buFont typeface="Arial"/>
              <a:buChar char="•"/>
            </a:pPr>
            <a:endParaRPr lang="en-US" sz="3200" dirty="0">
              <a:solidFill>
                <a:srgbClr val="272523"/>
              </a:solidFill>
              <a:latin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7252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blip>
          <a:srcRect t="54057" b="19413"/>
          <a:stretch>
            <a:fillRect/>
          </a:stretch>
        </p:blipFill>
        <p:spPr>
          <a:xfrm>
            <a:off x="0" y="7048500"/>
            <a:ext cx="18288000" cy="3238500"/>
          </a:xfrm>
          <a:prstGeom prst="rect">
            <a:avLst/>
          </a:prstGeom>
        </p:spPr>
      </p:pic>
      <p:sp>
        <p:nvSpPr>
          <p:cNvPr id="3" name="AutoShape 3"/>
          <p:cNvSpPr/>
          <p:nvPr/>
        </p:nvSpPr>
        <p:spPr>
          <a:xfrm>
            <a:off x="9113554" y="1428750"/>
            <a:ext cx="60892" cy="4191000"/>
          </a:xfrm>
          <a:prstGeom prst="rect">
            <a:avLst/>
          </a:prstGeom>
          <a:solidFill>
            <a:srgbClr val="BAD4DB"/>
          </a:solidFill>
        </p:spPr>
      </p:sp>
      <p:pic>
        <p:nvPicPr>
          <p:cNvPr id="4" name="Picture 4"/>
          <p:cNvPicPr>
            <a:picLocks noChangeAspect="1"/>
          </p:cNvPicPr>
          <p:nvPr/>
        </p:nvPicPr>
        <p:blipFill>
          <a:blip r:embed="rId3"/>
          <a:srcRect/>
          <a:stretch>
            <a:fillRect/>
          </a:stretch>
        </p:blipFill>
        <p:spPr>
          <a:xfrm>
            <a:off x="10020300" y="4603973"/>
            <a:ext cx="6826023" cy="2031555"/>
          </a:xfrm>
          <a:prstGeom prst="rect">
            <a:avLst/>
          </a:prstGeom>
        </p:spPr>
      </p:pic>
      <p:sp>
        <p:nvSpPr>
          <p:cNvPr id="5" name="TextBox 5"/>
          <p:cNvSpPr txBox="1"/>
          <p:nvPr/>
        </p:nvSpPr>
        <p:spPr>
          <a:xfrm>
            <a:off x="1028700" y="2545080"/>
            <a:ext cx="7239000" cy="2025015"/>
          </a:xfrm>
          <a:prstGeom prst="rect">
            <a:avLst/>
          </a:prstGeom>
        </p:spPr>
        <p:txBody>
          <a:bodyPr lIns="0" tIns="0" rIns="0" bIns="0" rtlCol="0" anchor="t">
            <a:spAutoFit/>
          </a:bodyPr>
          <a:lstStyle/>
          <a:p>
            <a:pPr algn="r">
              <a:lnSpc>
                <a:spcPts val="7920"/>
              </a:lnSpc>
            </a:pPr>
            <a:r>
              <a:rPr lang="en-US" sz="7200" spc="359">
                <a:solidFill>
                  <a:srgbClr val="BAD4DB"/>
                </a:solidFill>
                <a:latin typeface="Barlow Medium"/>
              </a:rPr>
              <a:t>CASO DE ESTUDIO</a:t>
            </a:r>
          </a:p>
        </p:txBody>
      </p:sp>
      <p:sp>
        <p:nvSpPr>
          <p:cNvPr id="6" name="TextBox 6"/>
          <p:cNvSpPr txBox="1"/>
          <p:nvPr/>
        </p:nvSpPr>
        <p:spPr>
          <a:xfrm>
            <a:off x="10020300" y="2575560"/>
            <a:ext cx="7239000" cy="1802130"/>
          </a:xfrm>
          <a:prstGeom prst="rect">
            <a:avLst/>
          </a:prstGeom>
        </p:spPr>
        <p:txBody>
          <a:bodyPr lIns="0" tIns="0" rIns="0" bIns="0" rtlCol="0" anchor="t">
            <a:spAutoFit/>
          </a:bodyPr>
          <a:lstStyle/>
          <a:p>
            <a:pPr>
              <a:lnSpc>
                <a:spcPts val="4800"/>
              </a:lnSpc>
            </a:pPr>
            <a:r>
              <a:rPr lang="en-US" sz="3200" dirty="0" err="1">
                <a:solidFill>
                  <a:srgbClr val="FFFFFF"/>
                </a:solidFill>
                <a:latin typeface="Barlow Light"/>
              </a:rPr>
              <a:t>Resumen</a:t>
            </a:r>
            <a:r>
              <a:rPr lang="en-US" sz="3200" dirty="0">
                <a:solidFill>
                  <a:srgbClr val="FFFFFF"/>
                </a:solidFill>
                <a:latin typeface="Barlow Light"/>
              </a:rPr>
              <a:t> de </a:t>
            </a:r>
            <a:r>
              <a:rPr lang="en-US" sz="3200" dirty="0" err="1">
                <a:solidFill>
                  <a:srgbClr val="FFFFFF"/>
                </a:solidFill>
                <a:latin typeface="Barlow Light"/>
              </a:rPr>
              <a:t>proyectos</a:t>
            </a:r>
            <a:r>
              <a:rPr lang="en-US" sz="3200" dirty="0">
                <a:solidFill>
                  <a:srgbClr val="FFFFFF"/>
                </a:solidFill>
                <a:latin typeface="Barlow Light"/>
              </a:rPr>
              <a:t> de ley </a:t>
            </a:r>
            <a:r>
              <a:rPr lang="en-US" sz="3200" dirty="0" err="1">
                <a:solidFill>
                  <a:srgbClr val="FFFFFF"/>
                </a:solidFill>
                <a:latin typeface="Barlow Light"/>
              </a:rPr>
              <a:t>radicados</a:t>
            </a:r>
            <a:r>
              <a:rPr lang="en-US" sz="3200" dirty="0">
                <a:solidFill>
                  <a:srgbClr val="FFFFFF"/>
                </a:solidFill>
                <a:latin typeface="Barlow Light"/>
              </a:rPr>
              <a:t> </a:t>
            </a:r>
            <a:r>
              <a:rPr lang="en-US" sz="3200" dirty="0" err="1">
                <a:solidFill>
                  <a:srgbClr val="FFFFFF"/>
                </a:solidFill>
                <a:latin typeface="Barlow Light"/>
              </a:rPr>
              <a:t>en</a:t>
            </a:r>
            <a:r>
              <a:rPr lang="en-US" sz="3200" dirty="0">
                <a:solidFill>
                  <a:srgbClr val="FFFFFF"/>
                </a:solidFill>
                <a:latin typeface="Barlow Light"/>
              </a:rPr>
              <a:t> el </a:t>
            </a:r>
            <a:r>
              <a:rPr lang="en-US" sz="3200" dirty="0" err="1">
                <a:solidFill>
                  <a:srgbClr val="FFFFFF"/>
                </a:solidFill>
                <a:latin typeface="Barlow Light"/>
              </a:rPr>
              <a:t>congreso</a:t>
            </a:r>
            <a:r>
              <a:rPr lang="en-US" sz="3200" dirty="0">
                <a:solidFill>
                  <a:srgbClr val="FFFFFF"/>
                </a:solidFill>
                <a:latin typeface="Barlow Light"/>
              </a:rPr>
              <a:t> de Colombia </a:t>
            </a:r>
            <a:r>
              <a:rPr lang="en-US" sz="3200" dirty="0" err="1">
                <a:solidFill>
                  <a:srgbClr val="FFFFFF"/>
                </a:solidFill>
                <a:latin typeface="Barlow Light"/>
              </a:rPr>
              <a:t>durante</a:t>
            </a:r>
            <a:r>
              <a:rPr lang="en-US" sz="3200" dirty="0">
                <a:solidFill>
                  <a:srgbClr val="FFFFFF"/>
                </a:solidFill>
                <a:latin typeface="Barlow Light"/>
              </a:rPr>
              <a:t> el 2020.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AD4DB"/>
        </a:solidFill>
        <a:effectLst/>
      </p:bgPr>
    </p:bg>
    <p:spTree>
      <p:nvGrpSpPr>
        <p:cNvPr id="1" name=""/>
        <p:cNvGrpSpPr/>
        <p:nvPr/>
      </p:nvGrpSpPr>
      <p:grpSpPr>
        <a:xfrm>
          <a:off x="0" y="0"/>
          <a:ext cx="0" cy="0"/>
          <a:chOff x="0" y="0"/>
          <a:chExt cx="0" cy="0"/>
        </a:xfrm>
      </p:grpSpPr>
      <p:sp>
        <p:nvSpPr>
          <p:cNvPr id="2" name="TextBox 2"/>
          <p:cNvSpPr txBox="1"/>
          <p:nvPr/>
        </p:nvSpPr>
        <p:spPr>
          <a:xfrm>
            <a:off x="12070573" y="882650"/>
            <a:ext cx="6217427" cy="1178019"/>
          </a:xfrm>
          <a:prstGeom prst="rect">
            <a:avLst/>
          </a:prstGeom>
        </p:spPr>
        <p:txBody>
          <a:bodyPr lIns="0" tIns="0" rIns="0" bIns="0" rtlCol="0" anchor="t">
            <a:spAutoFit/>
          </a:bodyPr>
          <a:lstStyle/>
          <a:p>
            <a:pPr algn="ctr">
              <a:lnSpc>
                <a:spcPts val="9076"/>
              </a:lnSpc>
            </a:pPr>
            <a:r>
              <a:rPr lang="en-US" sz="8251">
                <a:solidFill>
                  <a:srgbClr val="FFFFFF"/>
                </a:solidFill>
                <a:latin typeface="Barlow Medium Bold"/>
              </a:rPr>
              <a:t>Metodologías</a:t>
            </a:r>
          </a:p>
        </p:txBody>
      </p:sp>
      <p:sp>
        <p:nvSpPr>
          <p:cNvPr id="3" name="TextBox 3"/>
          <p:cNvSpPr txBox="1"/>
          <p:nvPr/>
        </p:nvSpPr>
        <p:spPr>
          <a:xfrm>
            <a:off x="519993" y="1927225"/>
            <a:ext cx="7995357" cy="5459730"/>
          </a:xfrm>
          <a:prstGeom prst="rect">
            <a:avLst/>
          </a:prstGeom>
        </p:spPr>
        <p:txBody>
          <a:bodyPr lIns="0" tIns="0" rIns="0" bIns="0" rtlCol="0" anchor="t">
            <a:spAutoFit/>
          </a:bodyPr>
          <a:lstStyle/>
          <a:p>
            <a:pPr>
              <a:lnSpc>
                <a:spcPts val="4800"/>
              </a:lnSpc>
            </a:pPr>
            <a:endParaRPr/>
          </a:p>
          <a:p>
            <a:pPr marL="690881" lvl="1" indent="-345440">
              <a:lnSpc>
                <a:spcPts val="4800"/>
              </a:lnSpc>
              <a:buFont typeface="Arial"/>
              <a:buChar char="•"/>
            </a:pPr>
            <a:r>
              <a:rPr lang="en-US" sz="3200">
                <a:solidFill>
                  <a:srgbClr val="272523"/>
                </a:solidFill>
                <a:latin typeface="Barlow Light"/>
              </a:rPr>
              <a:t>Técnicas Extractivas</a:t>
            </a:r>
          </a:p>
          <a:p>
            <a:pPr marL="1381761" lvl="2" indent="-460587">
              <a:lnSpc>
                <a:spcPts val="4800"/>
              </a:lnSpc>
              <a:buFont typeface="Arial"/>
              <a:buChar char="⚬"/>
            </a:pPr>
            <a:r>
              <a:rPr lang="en-US" sz="3200">
                <a:solidFill>
                  <a:srgbClr val="272523"/>
                </a:solidFill>
                <a:latin typeface="Barlow Light"/>
              </a:rPr>
              <a:t>Frases Claves</a:t>
            </a:r>
          </a:p>
          <a:p>
            <a:pPr marL="1381761" lvl="2" indent="-460587">
              <a:lnSpc>
                <a:spcPts val="4800"/>
              </a:lnSpc>
              <a:buFont typeface="Arial"/>
              <a:buChar char="⚬"/>
            </a:pPr>
            <a:r>
              <a:rPr lang="en-US" sz="3200">
                <a:solidFill>
                  <a:srgbClr val="272523"/>
                </a:solidFill>
                <a:latin typeface="Barlow Light"/>
              </a:rPr>
              <a:t>Criterios de selección basados en método estadísticos</a:t>
            </a:r>
          </a:p>
          <a:p>
            <a:pPr marL="1381761" lvl="2" indent="-460587">
              <a:lnSpc>
                <a:spcPts val="4800"/>
              </a:lnSpc>
              <a:buFont typeface="Arial"/>
              <a:buChar char="⚬"/>
            </a:pPr>
            <a:r>
              <a:rPr lang="en-US" sz="3200">
                <a:solidFill>
                  <a:srgbClr val="272523"/>
                </a:solidFill>
                <a:latin typeface="Barlow Light"/>
              </a:rPr>
              <a:t>Resumen con menor pérdida de información evitando la redundancia</a:t>
            </a:r>
          </a:p>
          <a:p>
            <a:pPr marL="1381761" lvl="2" indent="-460587">
              <a:lnSpc>
                <a:spcPts val="4800"/>
              </a:lnSpc>
              <a:buFont typeface="Arial"/>
              <a:buChar char="⚬"/>
            </a:pPr>
            <a:r>
              <a:rPr lang="en-US" sz="3200">
                <a:solidFill>
                  <a:srgbClr val="272523"/>
                </a:solidFill>
                <a:latin typeface="Barlow Light"/>
              </a:rPr>
              <a:t>Mínima coherencia lingüística</a:t>
            </a:r>
          </a:p>
          <a:p>
            <a:pPr algn="ctr">
              <a:lnSpc>
                <a:spcPts val="4800"/>
              </a:lnSpc>
            </a:pPr>
            <a:endParaRPr lang="en-US" sz="3200">
              <a:solidFill>
                <a:srgbClr val="272523"/>
              </a:solidFill>
              <a:latin typeface="Barlow Light"/>
            </a:endParaRPr>
          </a:p>
        </p:txBody>
      </p:sp>
      <p:pic>
        <p:nvPicPr>
          <p:cNvPr id="4" name="Picture 4"/>
          <p:cNvPicPr>
            <a:picLocks noChangeAspect="1"/>
          </p:cNvPicPr>
          <p:nvPr/>
        </p:nvPicPr>
        <p:blipFill>
          <a:blip r:embed="rId3">
            <a:alphaModFix amt="70000"/>
          </a:blip>
          <a:srcRect l="44692" r="33820"/>
          <a:stretch>
            <a:fillRect/>
          </a:stretch>
        </p:blipFill>
        <p:spPr>
          <a:xfrm>
            <a:off x="8515350" y="0"/>
            <a:ext cx="3086100" cy="10287000"/>
          </a:xfrm>
          <a:prstGeom prst="rect">
            <a:avLst/>
          </a:prstGeom>
        </p:spPr>
      </p:pic>
      <p:sp>
        <p:nvSpPr>
          <p:cNvPr id="5" name="AutoShape 5"/>
          <p:cNvSpPr/>
          <p:nvPr/>
        </p:nvSpPr>
        <p:spPr>
          <a:xfrm>
            <a:off x="10027954" y="1985645"/>
            <a:ext cx="60892" cy="6315710"/>
          </a:xfrm>
          <a:prstGeom prst="rect">
            <a:avLst/>
          </a:prstGeom>
          <a:solidFill>
            <a:srgbClr val="BAD4DB"/>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AD4DB"/>
        </a:solidFill>
        <a:effectLst/>
      </p:bgPr>
    </p:bg>
    <p:spTree>
      <p:nvGrpSpPr>
        <p:cNvPr id="1" name=""/>
        <p:cNvGrpSpPr/>
        <p:nvPr/>
      </p:nvGrpSpPr>
      <p:grpSpPr>
        <a:xfrm>
          <a:off x="0" y="0"/>
          <a:ext cx="0" cy="0"/>
          <a:chOff x="0" y="0"/>
          <a:chExt cx="0" cy="0"/>
        </a:xfrm>
      </p:grpSpPr>
      <p:sp>
        <p:nvSpPr>
          <p:cNvPr id="2" name="TextBox 2"/>
          <p:cNvSpPr txBox="1"/>
          <p:nvPr/>
        </p:nvSpPr>
        <p:spPr>
          <a:xfrm>
            <a:off x="11943396" y="863600"/>
            <a:ext cx="6028093" cy="1158875"/>
          </a:xfrm>
          <a:prstGeom prst="rect">
            <a:avLst/>
          </a:prstGeom>
        </p:spPr>
        <p:txBody>
          <a:bodyPr lIns="0" tIns="0" rIns="0" bIns="0" rtlCol="0" anchor="t">
            <a:spAutoFit/>
          </a:bodyPr>
          <a:lstStyle/>
          <a:p>
            <a:pPr algn="ctr">
              <a:lnSpc>
                <a:spcPts val="8800"/>
              </a:lnSpc>
            </a:pPr>
            <a:r>
              <a:rPr lang="en-US" sz="8000">
                <a:solidFill>
                  <a:srgbClr val="FFFFFF"/>
                </a:solidFill>
                <a:latin typeface="Barlow Medium Bold"/>
              </a:rPr>
              <a:t>Metodologías</a:t>
            </a:r>
          </a:p>
        </p:txBody>
      </p:sp>
      <p:sp>
        <p:nvSpPr>
          <p:cNvPr id="3" name="TextBox 3"/>
          <p:cNvSpPr txBox="1"/>
          <p:nvPr/>
        </p:nvSpPr>
        <p:spPr>
          <a:xfrm>
            <a:off x="519993" y="1317625"/>
            <a:ext cx="7995357" cy="6678930"/>
          </a:xfrm>
          <a:prstGeom prst="rect">
            <a:avLst/>
          </a:prstGeom>
        </p:spPr>
        <p:txBody>
          <a:bodyPr lIns="0" tIns="0" rIns="0" bIns="0" rtlCol="0" anchor="t">
            <a:spAutoFit/>
          </a:bodyPr>
          <a:lstStyle/>
          <a:p>
            <a:pPr>
              <a:lnSpc>
                <a:spcPts val="4800"/>
              </a:lnSpc>
            </a:pPr>
            <a:endParaRPr/>
          </a:p>
          <a:p>
            <a:pPr marL="690881" lvl="1" indent="-345440">
              <a:lnSpc>
                <a:spcPts val="4800"/>
              </a:lnSpc>
              <a:buFont typeface="Arial"/>
              <a:buChar char="•"/>
            </a:pPr>
            <a:r>
              <a:rPr lang="en-US" sz="3200">
                <a:solidFill>
                  <a:srgbClr val="272523"/>
                </a:solidFill>
                <a:latin typeface="Barlow Light"/>
              </a:rPr>
              <a:t>Técnicas Abstractivas</a:t>
            </a:r>
          </a:p>
          <a:p>
            <a:pPr marL="1381761" lvl="2" indent="-460587">
              <a:lnSpc>
                <a:spcPts val="4800"/>
              </a:lnSpc>
              <a:buFont typeface="Arial"/>
              <a:buChar char="⚬"/>
            </a:pPr>
            <a:r>
              <a:rPr lang="en-US" sz="3200">
                <a:solidFill>
                  <a:srgbClr val="272523"/>
                </a:solidFill>
                <a:latin typeface="Barlow Light"/>
              </a:rPr>
              <a:t>Parafrasear</a:t>
            </a:r>
          </a:p>
          <a:p>
            <a:pPr marL="1381761" lvl="2" indent="-460587">
              <a:lnSpc>
                <a:spcPts val="4800"/>
              </a:lnSpc>
              <a:buFont typeface="Arial"/>
              <a:buChar char="⚬"/>
            </a:pPr>
            <a:r>
              <a:rPr lang="en-US" sz="3200">
                <a:solidFill>
                  <a:srgbClr val="272523"/>
                </a:solidFill>
                <a:latin typeface="Barlow Light"/>
              </a:rPr>
              <a:t>Puede superar inconsistencias gramaticales de Método Extractivo.</a:t>
            </a:r>
          </a:p>
          <a:p>
            <a:pPr marL="1381761" lvl="2" indent="-460587">
              <a:lnSpc>
                <a:spcPts val="4800"/>
              </a:lnSpc>
              <a:buFont typeface="Arial"/>
              <a:buChar char="⚬"/>
            </a:pPr>
            <a:r>
              <a:rPr lang="en-US" sz="3200">
                <a:solidFill>
                  <a:srgbClr val="272523"/>
                </a:solidFill>
                <a:latin typeface="Barlow Light"/>
              </a:rPr>
              <a:t>Crean nuevas frases y oraciones, como nosotros.</a:t>
            </a:r>
          </a:p>
          <a:p>
            <a:pPr marL="1381761" lvl="2" indent="-460587">
              <a:lnSpc>
                <a:spcPts val="4800"/>
              </a:lnSpc>
              <a:buFont typeface="Arial"/>
              <a:buChar char="⚬"/>
            </a:pPr>
            <a:r>
              <a:rPr lang="en-US" sz="3200">
                <a:solidFill>
                  <a:srgbClr val="272523"/>
                </a:solidFill>
                <a:latin typeface="Barlow Light"/>
              </a:rPr>
              <a:t>Más difíciles de desarrollar.</a:t>
            </a:r>
          </a:p>
          <a:p>
            <a:pPr marL="1381761" lvl="2" indent="-460587">
              <a:lnSpc>
                <a:spcPts val="4800"/>
              </a:lnSpc>
              <a:buFont typeface="Arial"/>
              <a:buChar char="⚬"/>
            </a:pPr>
            <a:r>
              <a:rPr lang="en-US" sz="3200">
                <a:solidFill>
                  <a:srgbClr val="272523"/>
                </a:solidFill>
                <a:latin typeface="Barlow Light"/>
              </a:rPr>
              <a:t>Más sofisticado</a:t>
            </a:r>
          </a:p>
          <a:p>
            <a:pPr marL="1381761" lvl="2" indent="-460587">
              <a:lnSpc>
                <a:spcPts val="4800"/>
              </a:lnSpc>
              <a:buFont typeface="Arial"/>
              <a:buChar char="⚬"/>
            </a:pPr>
            <a:r>
              <a:rPr lang="en-US" sz="3200">
                <a:solidFill>
                  <a:srgbClr val="272523"/>
                </a:solidFill>
                <a:latin typeface="Barlow Light"/>
              </a:rPr>
              <a:t>Dominio más profundo del lenguaje</a:t>
            </a:r>
          </a:p>
          <a:p>
            <a:pPr algn="ctr">
              <a:lnSpc>
                <a:spcPts val="4800"/>
              </a:lnSpc>
            </a:pPr>
            <a:endParaRPr lang="en-US" sz="3200">
              <a:solidFill>
                <a:srgbClr val="272523"/>
              </a:solidFill>
              <a:latin typeface="Barlow Light"/>
            </a:endParaRPr>
          </a:p>
        </p:txBody>
      </p:sp>
      <p:pic>
        <p:nvPicPr>
          <p:cNvPr id="4" name="Picture 4"/>
          <p:cNvPicPr>
            <a:picLocks noChangeAspect="1"/>
          </p:cNvPicPr>
          <p:nvPr/>
        </p:nvPicPr>
        <p:blipFill>
          <a:blip r:embed="rId3">
            <a:alphaModFix amt="70000"/>
          </a:blip>
          <a:srcRect l="44692" r="33820"/>
          <a:stretch>
            <a:fillRect/>
          </a:stretch>
        </p:blipFill>
        <p:spPr>
          <a:xfrm>
            <a:off x="8515350" y="0"/>
            <a:ext cx="3086100" cy="10287000"/>
          </a:xfrm>
          <a:prstGeom prst="rect">
            <a:avLst/>
          </a:prstGeom>
        </p:spPr>
      </p:pic>
      <p:sp>
        <p:nvSpPr>
          <p:cNvPr id="5" name="AutoShape 5"/>
          <p:cNvSpPr/>
          <p:nvPr/>
        </p:nvSpPr>
        <p:spPr>
          <a:xfrm>
            <a:off x="10027954" y="1985645"/>
            <a:ext cx="60892" cy="6315710"/>
          </a:xfrm>
          <a:prstGeom prst="rect">
            <a:avLst/>
          </a:prstGeom>
          <a:solidFill>
            <a:srgbClr val="BAD4DB"/>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1500" y="0"/>
            <a:ext cx="2057400" cy="10287000"/>
          </a:xfrm>
          <a:prstGeom prst="rect">
            <a:avLst/>
          </a:prstGeom>
          <a:solidFill>
            <a:srgbClr val="BAD4DB">
              <a:alpha val="80000"/>
            </a:srgbClr>
          </a:solidFill>
        </p:spPr>
      </p:sp>
      <p:grpSp>
        <p:nvGrpSpPr>
          <p:cNvPr id="3" name="Group 3"/>
          <p:cNvGrpSpPr/>
          <p:nvPr/>
        </p:nvGrpSpPr>
        <p:grpSpPr>
          <a:xfrm>
            <a:off x="16847820" y="1028700"/>
            <a:ext cx="822960" cy="5467350"/>
            <a:chOff x="0" y="0"/>
            <a:chExt cx="1097280" cy="7289800"/>
          </a:xfrm>
        </p:grpSpPr>
        <p:sp>
          <p:nvSpPr>
            <p:cNvPr id="4" name="AutoShape 4"/>
            <p:cNvSpPr/>
            <p:nvPr/>
          </p:nvSpPr>
          <p:spPr>
            <a:xfrm rot="-5400000">
              <a:off x="-137160" y="646853"/>
              <a:ext cx="1371600" cy="77893"/>
            </a:xfrm>
            <a:prstGeom prst="rect">
              <a:avLst/>
            </a:prstGeom>
            <a:solidFill>
              <a:srgbClr val="BAD4DB"/>
            </a:solidFill>
          </p:spPr>
        </p:sp>
        <p:sp>
          <p:nvSpPr>
            <p:cNvPr id="5" name="TextBox 5"/>
            <p:cNvSpPr txBox="1"/>
            <p:nvPr/>
          </p:nvSpPr>
          <p:spPr>
            <a:xfrm rot="-5400000">
              <a:off x="-2199322" y="3993198"/>
              <a:ext cx="5410200" cy="1183005"/>
            </a:xfrm>
            <a:prstGeom prst="rect">
              <a:avLst/>
            </a:prstGeom>
          </p:spPr>
          <p:txBody>
            <a:bodyPr lIns="0" tIns="0" rIns="0" bIns="0" rtlCol="0" anchor="t">
              <a:spAutoFit/>
            </a:bodyPr>
            <a:lstStyle/>
            <a:p>
              <a:pPr algn="r">
                <a:lnSpc>
                  <a:spcPts val="3600"/>
                </a:lnSpc>
              </a:pPr>
              <a:r>
                <a:rPr lang="en-US" sz="2400" spc="360">
                  <a:solidFill>
                    <a:srgbClr val="272523"/>
                  </a:solidFill>
                  <a:latin typeface="Barlow Light"/>
                </a:rPr>
                <a:t>PROCESAMIENTO DEL LENGUAJE NATURAL</a:t>
              </a:r>
            </a:p>
          </p:txBody>
        </p:sp>
      </p:grpSp>
      <p:grpSp>
        <p:nvGrpSpPr>
          <p:cNvPr id="6" name="Group 6"/>
          <p:cNvGrpSpPr/>
          <p:nvPr/>
        </p:nvGrpSpPr>
        <p:grpSpPr>
          <a:xfrm>
            <a:off x="2838450" y="1642852"/>
            <a:ext cx="7810500" cy="8069580"/>
            <a:chOff x="0" y="0"/>
            <a:chExt cx="10414000" cy="10759440"/>
          </a:xfrm>
        </p:grpSpPr>
        <p:sp>
          <p:nvSpPr>
            <p:cNvPr id="7" name="TextBox 7"/>
            <p:cNvSpPr txBox="1"/>
            <p:nvPr/>
          </p:nvSpPr>
          <p:spPr>
            <a:xfrm>
              <a:off x="0" y="5817870"/>
              <a:ext cx="10414000" cy="1558290"/>
            </a:xfrm>
            <a:prstGeom prst="rect">
              <a:avLst/>
            </a:prstGeom>
          </p:spPr>
          <p:txBody>
            <a:bodyPr lIns="0" tIns="0" rIns="0" bIns="0" rtlCol="0" anchor="t">
              <a:spAutoFit/>
            </a:bodyPr>
            <a:lstStyle/>
            <a:p>
              <a:pPr>
                <a:lnSpc>
                  <a:spcPts val="4800"/>
                </a:lnSpc>
              </a:pPr>
              <a:r>
                <a:rPr lang="en-US" sz="3200">
                  <a:solidFill>
                    <a:srgbClr val="272523"/>
                  </a:solidFill>
                  <a:latin typeface="Barlow Light"/>
                </a:rPr>
                <a:t>José y María asisten evento Jerusalén. María, nacimiento Jesús.</a:t>
              </a:r>
            </a:p>
          </p:txBody>
        </p:sp>
        <p:sp>
          <p:nvSpPr>
            <p:cNvPr id="8" name="TextBox 8"/>
            <p:cNvSpPr txBox="1"/>
            <p:nvPr/>
          </p:nvSpPr>
          <p:spPr>
            <a:xfrm>
              <a:off x="0" y="808990"/>
              <a:ext cx="10414000" cy="3183890"/>
            </a:xfrm>
            <a:prstGeom prst="rect">
              <a:avLst/>
            </a:prstGeom>
          </p:spPr>
          <p:txBody>
            <a:bodyPr lIns="0" tIns="0" rIns="0" bIns="0" rtlCol="0" anchor="t">
              <a:spAutoFit/>
            </a:bodyPr>
            <a:lstStyle/>
            <a:p>
              <a:pPr>
                <a:lnSpc>
                  <a:spcPts val="4800"/>
                </a:lnSpc>
              </a:pPr>
              <a:r>
                <a:rPr lang="en-US" sz="3200" u="sng">
                  <a:solidFill>
                    <a:srgbClr val="272523"/>
                  </a:solidFill>
                  <a:latin typeface="Barlow Light Bold"/>
                </a:rPr>
                <a:t>Jose y María</a:t>
              </a:r>
              <a:r>
                <a:rPr lang="en-US" sz="3200">
                  <a:solidFill>
                    <a:srgbClr val="272523"/>
                  </a:solidFill>
                  <a:latin typeface="Barlow Light"/>
                </a:rPr>
                <a:t> cabalgaron en un burro hacia asistir el evento anual en </a:t>
              </a:r>
              <a:r>
                <a:rPr lang="en-US" sz="3200" u="sng">
                  <a:solidFill>
                    <a:srgbClr val="272523"/>
                  </a:solidFill>
                  <a:latin typeface="Barlow Light Bold"/>
                </a:rPr>
                <a:t>Jerusalén </a:t>
              </a:r>
              <a:r>
                <a:rPr lang="en-US" sz="3200">
                  <a:solidFill>
                    <a:srgbClr val="272523"/>
                  </a:solidFill>
                  <a:latin typeface="Barlow Light"/>
                </a:rPr>
                <a:t>. En la ciudad, </a:t>
              </a:r>
              <a:r>
                <a:rPr lang="en-US" sz="3200" u="sng">
                  <a:solidFill>
                    <a:srgbClr val="272523"/>
                  </a:solidFill>
                  <a:latin typeface="Barlow Light Bold"/>
                </a:rPr>
                <a:t>María </a:t>
              </a:r>
              <a:r>
                <a:rPr lang="en-US" sz="3200">
                  <a:solidFill>
                    <a:srgbClr val="272523"/>
                  </a:solidFill>
                  <a:latin typeface="Barlow Light"/>
                </a:rPr>
                <a:t>dio </a:t>
              </a:r>
              <a:r>
                <a:rPr lang="en-US" sz="3200" u="sng">
                  <a:solidFill>
                    <a:srgbClr val="272523"/>
                  </a:solidFill>
                  <a:latin typeface="Barlow Light Bold"/>
                </a:rPr>
                <a:t>nacimiento</a:t>
              </a:r>
              <a:r>
                <a:rPr lang="en-US" sz="3200" u="sng">
                  <a:solidFill>
                    <a:srgbClr val="272523"/>
                  </a:solidFill>
                  <a:latin typeface="Barlow Light"/>
                </a:rPr>
                <a:t> </a:t>
              </a:r>
              <a:r>
                <a:rPr lang="en-US" sz="3200">
                  <a:solidFill>
                    <a:srgbClr val="272523"/>
                  </a:solidFill>
                  <a:latin typeface="Barlow Light"/>
                </a:rPr>
                <a:t>a un niño llamado </a:t>
              </a:r>
              <a:r>
                <a:rPr lang="en-US" sz="3200" u="sng">
                  <a:solidFill>
                    <a:srgbClr val="272523"/>
                  </a:solidFill>
                  <a:latin typeface="Barlow Light Bold"/>
                </a:rPr>
                <a:t>Jesús </a:t>
              </a:r>
              <a:r>
                <a:rPr lang="en-US" sz="3200">
                  <a:solidFill>
                    <a:srgbClr val="272523"/>
                  </a:solidFill>
                  <a:latin typeface="Barlow Light"/>
                </a:rPr>
                <a:t>.</a:t>
              </a:r>
            </a:p>
          </p:txBody>
        </p:sp>
        <p:sp>
          <p:nvSpPr>
            <p:cNvPr id="9" name="TextBox 9"/>
            <p:cNvSpPr txBox="1"/>
            <p:nvPr/>
          </p:nvSpPr>
          <p:spPr>
            <a:xfrm>
              <a:off x="0" y="9201150"/>
              <a:ext cx="10414000" cy="1558290"/>
            </a:xfrm>
            <a:prstGeom prst="rect">
              <a:avLst/>
            </a:prstGeom>
          </p:spPr>
          <p:txBody>
            <a:bodyPr lIns="0" tIns="0" rIns="0" bIns="0" rtlCol="0" anchor="t">
              <a:spAutoFit/>
            </a:bodyPr>
            <a:lstStyle/>
            <a:p>
              <a:pPr>
                <a:lnSpc>
                  <a:spcPts val="4800"/>
                </a:lnSpc>
              </a:pPr>
              <a:r>
                <a:rPr lang="en-US" sz="3200">
                  <a:solidFill>
                    <a:srgbClr val="272523"/>
                  </a:solidFill>
                  <a:latin typeface="Barlow Light"/>
                </a:rPr>
                <a:t>José y María vinieron a Jerusalén, donde nació Jesús.</a:t>
              </a:r>
            </a:p>
          </p:txBody>
        </p:sp>
        <p:sp>
          <p:nvSpPr>
            <p:cNvPr id="10" name="TextBox 10"/>
            <p:cNvSpPr txBox="1"/>
            <p:nvPr/>
          </p:nvSpPr>
          <p:spPr>
            <a:xfrm>
              <a:off x="0" y="4913630"/>
              <a:ext cx="10414000" cy="745490"/>
            </a:xfrm>
            <a:prstGeom prst="rect">
              <a:avLst/>
            </a:prstGeom>
          </p:spPr>
          <p:txBody>
            <a:bodyPr lIns="0" tIns="0" rIns="0" bIns="0" rtlCol="0" anchor="t">
              <a:spAutoFit/>
            </a:bodyPr>
            <a:lstStyle/>
            <a:p>
              <a:pPr marL="0" lvl="0" indent="0" algn="l">
                <a:lnSpc>
                  <a:spcPts val="4800"/>
                </a:lnSpc>
                <a:spcBef>
                  <a:spcPct val="0"/>
                </a:spcBef>
              </a:pPr>
              <a:r>
                <a:rPr lang="en-US" sz="3200" spc="320">
                  <a:solidFill>
                    <a:srgbClr val="BAD4DB"/>
                  </a:solidFill>
                  <a:latin typeface="Barlow Medium"/>
                </a:rPr>
                <a:t>RESUMEN EXTRACTIVO</a:t>
              </a:r>
            </a:p>
          </p:txBody>
        </p:sp>
        <p:sp>
          <p:nvSpPr>
            <p:cNvPr id="11" name="TextBox 11"/>
            <p:cNvSpPr txBox="1"/>
            <p:nvPr/>
          </p:nvSpPr>
          <p:spPr>
            <a:xfrm>
              <a:off x="0" y="-95250"/>
              <a:ext cx="10414000" cy="745490"/>
            </a:xfrm>
            <a:prstGeom prst="rect">
              <a:avLst/>
            </a:prstGeom>
          </p:spPr>
          <p:txBody>
            <a:bodyPr lIns="0" tIns="0" rIns="0" bIns="0" rtlCol="0" anchor="t">
              <a:spAutoFit/>
            </a:bodyPr>
            <a:lstStyle/>
            <a:p>
              <a:pPr>
                <a:lnSpc>
                  <a:spcPts val="4800"/>
                </a:lnSpc>
              </a:pPr>
              <a:r>
                <a:rPr lang="en-US" sz="3200" spc="320">
                  <a:solidFill>
                    <a:srgbClr val="BAD4DB"/>
                  </a:solidFill>
                  <a:latin typeface="Barlow Medium"/>
                </a:rPr>
                <a:t>TEXTO FUENTE</a:t>
              </a:r>
            </a:p>
          </p:txBody>
        </p:sp>
        <p:sp>
          <p:nvSpPr>
            <p:cNvPr id="12" name="TextBox 12"/>
            <p:cNvSpPr txBox="1"/>
            <p:nvPr/>
          </p:nvSpPr>
          <p:spPr>
            <a:xfrm>
              <a:off x="0" y="8296910"/>
              <a:ext cx="10414000" cy="745490"/>
            </a:xfrm>
            <a:prstGeom prst="rect">
              <a:avLst/>
            </a:prstGeom>
          </p:spPr>
          <p:txBody>
            <a:bodyPr lIns="0" tIns="0" rIns="0" bIns="0" rtlCol="0" anchor="t">
              <a:spAutoFit/>
            </a:bodyPr>
            <a:lstStyle/>
            <a:p>
              <a:pPr marL="0" lvl="0" indent="0" algn="l">
                <a:lnSpc>
                  <a:spcPts val="4800"/>
                </a:lnSpc>
                <a:spcBef>
                  <a:spcPct val="0"/>
                </a:spcBef>
              </a:pPr>
              <a:r>
                <a:rPr lang="en-US" sz="3200" spc="320">
                  <a:solidFill>
                    <a:srgbClr val="BAD4DB"/>
                  </a:solidFill>
                  <a:latin typeface="Barlow Medium"/>
                </a:rPr>
                <a:t>RESÚMEN ABSTRACTIVO</a:t>
              </a:r>
            </a:p>
          </p:txBody>
        </p:sp>
      </p:grpSp>
      <p:sp>
        <p:nvSpPr>
          <p:cNvPr id="13" name="TextBox 13"/>
          <p:cNvSpPr txBox="1"/>
          <p:nvPr/>
        </p:nvSpPr>
        <p:spPr>
          <a:xfrm>
            <a:off x="2838450" y="233680"/>
            <a:ext cx="7810500" cy="1024890"/>
          </a:xfrm>
          <a:prstGeom prst="rect">
            <a:avLst/>
          </a:prstGeom>
        </p:spPr>
        <p:txBody>
          <a:bodyPr lIns="0" tIns="0" rIns="0" bIns="0" rtlCol="0" anchor="t">
            <a:spAutoFit/>
          </a:bodyPr>
          <a:lstStyle/>
          <a:p>
            <a:pPr marL="0" lvl="0" indent="0" algn="r">
              <a:lnSpc>
                <a:spcPts val="7920"/>
              </a:lnSpc>
              <a:spcBef>
                <a:spcPct val="0"/>
              </a:spcBef>
            </a:pPr>
            <a:r>
              <a:rPr lang="en-US" sz="7200" u="none" spc="359">
                <a:solidFill>
                  <a:srgbClr val="BAD4DB"/>
                </a:solidFill>
                <a:latin typeface="Barlow Medium"/>
              </a:rPr>
              <a:t>EJEMPLOS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0000"/>
          </a:blip>
          <a:srcRect l="46166" r="22494"/>
          <a:stretch>
            <a:fillRect/>
          </a:stretch>
        </p:blipFill>
        <p:spPr>
          <a:xfrm>
            <a:off x="0" y="0"/>
            <a:ext cx="4838700" cy="10287000"/>
          </a:xfrm>
          <a:prstGeom prst="rect">
            <a:avLst/>
          </a:prstGeom>
        </p:spPr>
      </p:pic>
      <p:sp>
        <p:nvSpPr>
          <p:cNvPr id="3" name="AutoShape 3"/>
          <p:cNvSpPr/>
          <p:nvPr/>
        </p:nvSpPr>
        <p:spPr>
          <a:xfrm>
            <a:off x="4838700" y="0"/>
            <a:ext cx="13449300" cy="10287000"/>
          </a:xfrm>
          <a:prstGeom prst="rect">
            <a:avLst/>
          </a:prstGeom>
          <a:solidFill>
            <a:srgbClr val="272523"/>
          </a:solidFill>
        </p:spPr>
      </p:sp>
      <p:sp>
        <p:nvSpPr>
          <p:cNvPr id="4" name="TextBox 4"/>
          <p:cNvSpPr txBox="1"/>
          <p:nvPr/>
        </p:nvSpPr>
        <p:spPr>
          <a:xfrm>
            <a:off x="4953000" y="1095375"/>
            <a:ext cx="11924770" cy="2025015"/>
          </a:xfrm>
          <a:prstGeom prst="rect">
            <a:avLst/>
          </a:prstGeom>
        </p:spPr>
        <p:txBody>
          <a:bodyPr lIns="0" tIns="0" rIns="0" bIns="0" rtlCol="0" anchor="t">
            <a:spAutoFit/>
          </a:bodyPr>
          <a:lstStyle/>
          <a:p>
            <a:pPr>
              <a:lnSpc>
                <a:spcPts val="7920"/>
              </a:lnSpc>
            </a:pPr>
            <a:r>
              <a:rPr lang="en-US" sz="7200">
                <a:solidFill>
                  <a:srgbClr val="FFFFFF"/>
                </a:solidFill>
                <a:latin typeface="Barlow Medium"/>
              </a:rPr>
              <a:t>Análisis de la Semántica Latente | LSA</a:t>
            </a:r>
          </a:p>
        </p:txBody>
      </p:sp>
      <p:sp>
        <p:nvSpPr>
          <p:cNvPr id="5" name="TextBox 5"/>
          <p:cNvSpPr txBox="1"/>
          <p:nvPr/>
        </p:nvSpPr>
        <p:spPr>
          <a:xfrm>
            <a:off x="5981700" y="6993255"/>
            <a:ext cx="4876800" cy="561975"/>
          </a:xfrm>
          <a:prstGeom prst="rect">
            <a:avLst/>
          </a:prstGeom>
        </p:spPr>
        <p:txBody>
          <a:bodyPr lIns="0" tIns="0" rIns="0" bIns="0" rtlCol="0" anchor="t">
            <a:spAutoFit/>
          </a:bodyPr>
          <a:lstStyle/>
          <a:p>
            <a:pPr>
              <a:lnSpc>
                <a:spcPts val="4500"/>
              </a:lnSpc>
            </a:pPr>
            <a:r>
              <a:rPr lang="en-US" sz="3000" spc="300">
                <a:solidFill>
                  <a:srgbClr val="BAD4DB"/>
                </a:solidFill>
                <a:latin typeface="Barlow Medium"/>
              </a:rPr>
              <a:t>ANÁLISIS DE TEXTOS</a:t>
            </a:r>
          </a:p>
        </p:txBody>
      </p:sp>
      <p:sp>
        <p:nvSpPr>
          <p:cNvPr id="6" name="TextBox 6"/>
          <p:cNvSpPr txBox="1"/>
          <p:nvPr/>
        </p:nvSpPr>
        <p:spPr>
          <a:xfrm>
            <a:off x="12192000" y="6993255"/>
            <a:ext cx="4876800" cy="561975"/>
          </a:xfrm>
          <a:prstGeom prst="rect">
            <a:avLst/>
          </a:prstGeom>
        </p:spPr>
        <p:txBody>
          <a:bodyPr lIns="0" tIns="0" rIns="0" bIns="0" rtlCol="0" anchor="t">
            <a:spAutoFit/>
          </a:bodyPr>
          <a:lstStyle/>
          <a:p>
            <a:pPr marL="0" lvl="0" indent="0" algn="l">
              <a:lnSpc>
                <a:spcPts val="4500"/>
              </a:lnSpc>
              <a:spcBef>
                <a:spcPct val="0"/>
              </a:spcBef>
            </a:pPr>
            <a:r>
              <a:rPr lang="en-US" sz="3000" spc="300">
                <a:solidFill>
                  <a:srgbClr val="BAD4DB"/>
                </a:solidFill>
                <a:latin typeface="Barlow Medium"/>
              </a:rPr>
              <a:t>MODELO MATEMÁTICO</a:t>
            </a:r>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981700" y="5482640"/>
            <a:ext cx="944308" cy="1234390"/>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92000" y="5482640"/>
            <a:ext cx="962824" cy="1234390"/>
          </a:xfrm>
          <a:prstGeom prst="rect">
            <a:avLst/>
          </a:prstGeom>
        </p:spPr>
      </p:pic>
      <p:sp>
        <p:nvSpPr>
          <p:cNvPr id="9" name="AutoShape 9"/>
          <p:cNvSpPr/>
          <p:nvPr/>
        </p:nvSpPr>
        <p:spPr>
          <a:xfrm>
            <a:off x="2438400" y="1985645"/>
            <a:ext cx="60892" cy="6315710"/>
          </a:xfrm>
          <a:prstGeom prst="rect">
            <a:avLst/>
          </a:prstGeom>
          <a:solidFill>
            <a:srgbClr val="FFFFFF"/>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0000"/>
          </a:blip>
          <a:srcRect l="33312" r="33312"/>
          <a:stretch>
            <a:fillRect/>
          </a:stretch>
        </p:blipFill>
        <p:spPr>
          <a:xfrm>
            <a:off x="13144500" y="0"/>
            <a:ext cx="5143500" cy="10287000"/>
          </a:xfrm>
          <a:prstGeom prst="rect">
            <a:avLst/>
          </a:prstGeom>
        </p:spPr>
      </p:pic>
      <p:sp>
        <p:nvSpPr>
          <p:cNvPr id="3" name="AutoShape 3"/>
          <p:cNvSpPr/>
          <p:nvPr/>
        </p:nvSpPr>
        <p:spPr>
          <a:xfrm>
            <a:off x="0" y="0"/>
            <a:ext cx="13144500" cy="10287000"/>
          </a:xfrm>
          <a:prstGeom prst="rect">
            <a:avLst/>
          </a:prstGeom>
          <a:solidFill>
            <a:srgbClr val="BAD4DB"/>
          </a:solidFill>
        </p:spPr>
      </p:sp>
      <p:sp>
        <p:nvSpPr>
          <p:cNvPr id="4" name="TextBox 4"/>
          <p:cNvSpPr txBox="1"/>
          <p:nvPr/>
        </p:nvSpPr>
        <p:spPr>
          <a:xfrm>
            <a:off x="1028700" y="1006475"/>
            <a:ext cx="11087100" cy="1013098"/>
          </a:xfrm>
          <a:prstGeom prst="rect">
            <a:avLst/>
          </a:prstGeom>
        </p:spPr>
        <p:txBody>
          <a:bodyPr wrap="square" lIns="0" tIns="0" rIns="0" bIns="0" rtlCol="0" anchor="t">
            <a:spAutoFit/>
          </a:bodyPr>
          <a:lstStyle/>
          <a:p>
            <a:pPr marL="0" lvl="0" indent="0" algn="l">
              <a:lnSpc>
                <a:spcPts val="7920"/>
              </a:lnSpc>
              <a:spcBef>
                <a:spcPct val="0"/>
              </a:spcBef>
            </a:pPr>
            <a:r>
              <a:rPr lang="en-US" sz="7200" dirty="0">
                <a:solidFill>
                  <a:srgbClr val="FFFFFF"/>
                </a:solidFill>
                <a:latin typeface="Barlow Medium"/>
              </a:rPr>
              <a:t>Ranking </a:t>
            </a:r>
            <a:r>
              <a:rPr lang="en-US" sz="7200" dirty="0" err="1">
                <a:solidFill>
                  <a:srgbClr val="FFFFFF"/>
                </a:solidFill>
                <a:latin typeface="Barlow Medium"/>
              </a:rPr>
              <a:t>Léxico</a:t>
            </a:r>
            <a:r>
              <a:rPr lang="en-US" sz="7200" dirty="0">
                <a:solidFill>
                  <a:srgbClr val="FFFFFF"/>
                </a:solidFill>
                <a:latin typeface="Barlow Medium"/>
              </a:rPr>
              <a:t> | </a:t>
            </a:r>
            <a:r>
              <a:rPr lang="en-US" sz="7200" dirty="0" err="1">
                <a:solidFill>
                  <a:srgbClr val="FFFFFF"/>
                </a:solidFill>
                <a:latin typeface="Barlow Medium"/>
              </a:rPr>
              <a:t>LexRank</a:t>
            </a:r>
            <a:endParaRPr lang="en-US" sz="7200" dirty="0">
              <a:solidFill>
                <a:srgbClr val="FFFFFF"/>
              </a:solidFill>
              <a:latin typeface="Barlow Medium"/>
            </a:endParaRPr>
          </a:p>
        </p:txBody>
      </p:sp>
      <p:sp>
        <p:nvSpPr>
          <p:cNvPr id="5" name="TextBox 5"/>
          <p:cNvSpPr txBox="1"/>
          <p:nvPr/>
        </p:nvSpPr>
        <p:spPr>
          <a:xfrm>
            <a:off x="1028700" y="6993255"/>
            <a:ext cx="4876800" cy="1133475"/>
          </a:xfrm>
          <a:prstGeom prst="rect">
            <a:avLst/>
          </a:prstGeom>
        </p:spPr>
        <p:txBody>
          <a:bodyPr lIns="0" tIns="0" rIns="0" bIns="0" rtlCol="0" anchor="t">
            <a:spAutoFit/>
          </a:bodyPr>
          <a:lstStyle/>
          <a:p>
            <a:pPr marL="0" lvl="0" indent="0" algn="l">
              <a:lnSpc>
                <a:spcPts val="4500"/>
              </a:lnSpc>
              <a:spcBef>
                <a:spcPct val="0"/>
              </a:spcBef>
            </a:pPr>
            <a:r>
              <a:rPr lang="en-US" sz="3000" spc="300">
                <a:solidFill>
                  <a:srgbClr val="FFFFFF"/>
                </a:solidFill>
                <a:latin typeface="Barlow Medium"/>
              </a:rPr>
              <a:t>REPRESENTADO EN GRAFOS</a:t>
            </a:r>
          </a:p>
        </p:txBody>
      </p:sp>
      <p:sp>
        <p:nvSpPr>
          <p:cNvPr id="6" name="TextBox 6"/>
          <p:cNvSpPr txBox="1"/>
          <p:nvPr/>
        </p:nvSpPr>
        <p:spPr>
          <a:xfrm>
            <a:off x="7239000" y="6993255"/>
            <a:ext cx="4876800" cy="1133475"/>
          </a:xfrm>
          <a:prstGeom prst="rect">
            <a:avLst/>
          </a:prstGeom>
        </p:spPr>
        <p:txBody>
          <a:bodyPr lIns="0" tIns="0" rIns="0" bIns="0" rtlCol="0" anchor="t">
            <a:spAutoFit/>
          </a:bodyPr>
          <a:lstStyle/>
          <a:p>
            <a:pPr marL="0" lvl="0" indent="0" algn="l">
              <a:lnSpc>
                <a:spcPts val="4500"/>
              </a:lnSpc>
              <a:spcBef>
                <a:spcPct val="0"/>
              </a:spcBef>
            </a:pPr>
            <a:r>
              <a:rPr lang="en-US" sz="3000" spc="300">
                <a:solidFill>
                  <a:srgbClr val="FFFFFF"/>
                </a:solidFill>
                <a:latin typeface="Barlow Medium"/>
              </a:rPr>
              <a:t>SIMILITUD LÉXICA = MATRIZ DE SIMILITUDES</a:t>
            </a:r>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5482640"/>
            <a:ext cx="1006028" cy="1234390"/>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39000" y="5610277"/>
            <a:ext cx="1145164" cy="979115"/>
          </a:xfrm>
          <a:prstGeom prst="rect">
            <a:avLst/>
          </a:prstGeom>
        </p:spPr>
      </p:pic>
      <p:sp>
        <p:nvSpPr>
          <p:cNvPr id="9" name="AutoShape 9"/>
          <p:cNvSpPr/>
          <p:nvPr/>
        </p:nvSpPr>
        <p:spPr>
          <a:xfrm>
            <a:off x="15716250" y="1985645"/>
            <a:ext cx="60892" cy="6315710"/>
          </a:xfrm>
          <a:prstGeom prst="rect">
            <a:avLst/>
          </a:prstGeom>
          <a:solidFill>
            <a:srgbClr val="FFFFFF"/>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7252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5000"/>
          </a:blip>
          <a:srcRect l="23547" r="17119"/>
          <a:stretch>
            <a:fillRect/>
          </a:stretch>
        </p:blipFill>
        <p:spPr>
          <a:xfrm>
            <a:off x="0" y="0"/>
            <a:ext cx="9144000" cy="10287000"/>
          </a:xfrm>
          <a:prstGeom prst="rect">
            <a:avLst/>
          </a:prstGeom>
        </p:spPr>
      </p:pic>
      <p:sp>
        <p:nvSpPr>
          <p:cNvPr id="3" name="TextBox 3"/>
          <p:cNvSpPr txBox="1"/>
          <p:nvPr/>
        </p:nvSpPr>
        <p:spPr>
          <a:xfrm>
            <a:off x="0" y="4664393"/>
            <a:ext cx="8827383" cy="1024890"/>
          </a:xfrm>
          <a:prstGeom prst="rect">
            <a:avLst/>
          </a:prstGeom>
        </p:spPr>
        <p:txBody>
          <a:bodyPr lIns="0" tIns="0" rIns="0" bIns="0" rtlCol="0" anchor="t">
            <a:spAutoFit/>
          </a:bodyPr>
          <a:lstStyle/>
          <a:p>
            <a:pPr algn="r">
              <a:lnSpc>
                <a:spcPts val="7920"/>
              </a:lnSpc>
            </a:pPr>
            <a:r>
              <a:rPr lang="en-US" sz="7200" spc="359">
                <a:solidFill>
                  <a:srgbClr val="FFFFFF"/>
                </a:solidFill>
                <a:latin typeface="Barlow Medium"/>
              </a:rPr>
              <a:t>PROYECTO DE LEY 1</a:t>
            </a:r>
          </a:p>
        </p:txBody>
      </p:sp>
      <p:sp>
        <p:nvSpPr>
          <p:cNvPr id="4" name="TextBox 4"/>
          <p:cNvSpPr txBox="1"/>
          <p:nvPr/>
        </p:nvSpPr>
        <p:spPr>
          <a:xfrm>
            <a:off x="10706100" y="3280410"/>
            <a:ext cx="6210300" cy="3630930"/>
          </a:xfrm>
          <a:prstGeom prst="rect">
            <a:avLst/>
          </a:prstGeom>
        </p:spPr>
        <p:txBody>
          <a:bodyPr lIns="0" tIns="0" rIns="0" bIns="0" rtlCol="0" anchor="t">
            <a:spAutoFit/>
          </a:bodyPr>
          <a:lstStyle/>
          <a:p>
            <a:pPr>
              <a:lnSpc>
                <a:spcPts val="4800"/>
              </a:lnSpc>
            </a:pPr>
            <a:r>
              <a:rPr lang="en-US" sz="3200">
                <a:solidFill>
                  <a:srgbClr val="FFFFFF"/>
                </a:solidFill>
                <a:latin typeface="Barlow Light"/>
              </a:rPr>
              <a:t>Este Decreto adopta medidas en el sector salud, para contener y mitigar la pandemia de COVID-19 y garantizar la prestación de los servicios de salud, en el marco del Estado de Emergencia.</a:t>
            </a:r>
          </a:p>
        </p:txBody>
      </p:sp>
      <p:sp>
        <p:nvSpPr>
          <p:cNvPr id="5" name="TextBox 5"/>
          <p:cNvSpPr txBox="1"/>
          <p:nvPr/>
        </p:nvSpPr>
        <p:spPr>
          <a:xfrm>
            <a:off x="614846" y="9307870"/>
            <a:ext cx="14033518" cy="561975"/>
          </a:xfrm>
          <a:prstGeom prst="rect">
            <a:avLst/>
          </a:prstGeom>
        </p:spPr>
        <p:txBody>
          <a:bodyPr lIns="0" tIns="0" rIns="0" bIns="0" rtlCol="0" anchor="t">
            <a:spAutoFit/>
          </a:bodyPr>
          <a:lstStyle/>
          <a:p>
            <a:pPr>
              <a:lnSpc>
                <a:spcPts val="4500"/>
              </a:lnSpc>
            </a:pPr>
            <a:r>
              <a:rPr lang="en-US" sz="3000" spc="300" dirty="0">
                <a:solidFill>
                  <a:srgbClr val="BAD4DB"/>
                </a:solidFill>
                <a:latin typeface="Barlow Medium"/>
              </a:rPr>
              <a:t>MODIFICAR EL DECRETO LEGISLATIVO 533 DEL 9 DE ABRIL DE 2020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1177</TotalTime>
  <Words>1905</Words>
  <Application>Microsoft Office PowerPoint</Application>
  <PresentationFormat>Personalizado</PresentationFormat>
  <Paragraphs>108</Paragraphs>
  <Slides>15</Slides>
  <Notes>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15</vt:i4>
      </vt:variant>
    </vt:vector>
  </HeadingPairs>
  <TitlesOfParts>
    <vt:vector size="24" baseType="lpstr">
      <vt:lpstr>Calibri</vt:lpstr>
      <vt:lpstr>Barlow Light Bold</vt:lpstr>
      <vt:lpstr>Barlow Medium</vt:lpstr>
      <vt:lpstr>Open Sans Light</vt:lpstr>
      <vt:lpstr>Arial</vt:lpstr>
      <vt:lpstr>Barlow Light</vt:lpstr>
      <vt:lpstr>Roboto</vt:lpstr>
      <vt:lpstr>Barlow Medium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&gt; APLICADO A PROYECTOS DE LEY</dc:title>
  <dc:creator>Gustavo</dc:creator>
  <cp:lastModifiedBy>Gustavo Lobos</cp:lastModifiedBy>
  <cp:revision>15</cp:revision>
  <dcterms:created xsi:type="dcterms:W3CDTF">2006-08-16T00:00:00Z</dcterms:created>
  <dcterms:modified xsi:type="dcterms:W3CDTF">2021-01-17T06:31:23Z</dcterms:modified>
  <dc:identifier>DAETWi-0PuM</dc:identifier>
</cp:coreProperties>
</file>